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5" r:id="rId2"/>
    <p:sldId id="256" r:id="rId3"/>
    <p:sldId id="257" r:id="rId4"/>
    <p:sldId id="258" r:id="rId5"/>
    <p:sldId id="259" r:id="rId6"/>
    <p:sldId id="260" r:id="rId7"/>
    <p:sldId id="261" r:id="rId8"/>
    <p:sldId id="263" r:id="rId9"/>
    <p:sldId id="267" r:id="rId10"/>
    <p:sldId id="268" r:id="rId11"/>
    <p:sldId id="265" r:id="rId12"/>
    <p:sldId id="266" r:id="rId13"/>
    <p:sldId id="269" r:id="rId14"/>
    <p:sldId id="271" r:id="rId15"/>
    <p:sldId id="272" r:id="rId16"/>
    <p:sldId id="262" r:id="rId17"/>
    <p:sldId id="27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89A2C6-ABBF-4BDD-90EF-6735DC801693}">
          <p14:sldIdLst>
            <p14:sldId id="275"/>
            <p14:sldId id="256"/>
            <p14:sldId id="257"/>
            <p14:sldId id="258"/>
            <p14:sldId id="259"/>
            <p14:sldId id="260"/>
            <p14:sldId id="261"/>
            <p14:sldId id="263"/>
          </p14:sldIdLst>
        </p14:section>
        <p14:section name="Untitled Section" id="{17C13A25-1915-4B4C-B1BE-A4B413EAEE00}">
          <p14:sldIdLst>
            <p14:sldId id="267"/>
            <p14:sldId id="268"/>
            <p14:sldId id="265"/>
            <p14:sldId id="266"/>
            <p14:sldId id="269"/>
            <p14:sldId id="271"/>
            <p14:sldId id="272"/>
            <p14:sldId id="262"/>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 initials="H" lastIdx="0" clrIdx="0">
    <p:extLst>
      <p:ext uri="{19B8F6BF-5375-455C-9EA6-DF929625EA0E}">
        <p15:presenceInfo xmlns:p15="http://schemas.microsoft.com/office/powerpoint/2012/main" userId="00dd281a5c07d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1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7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p:sp>
      <p:sp>
        <p:nvSpPr>
          <p:cNvPr id="1048591" name="Notes Placeholder 2"/>
          <p:cNvSpPr>
            <a:spLocks noGrp="1"/>
          </p:cNvSpPr>
          <p:nvPr>
            <p:ph type="body" idx="1"/>
          </p:nvPr>
        </p:nvSpPr>
        <p:spPr/>
        <p:txBody>
          <a:bodyPr/>
          <a:lstStyle/>
          <a:p>
            <a:endParaRPr lang="en-US" dirty="0"/>
          </a:p>
        </p:txBody>
      </p:sp>
      <p:sp>
        <p:nvSpPr>
          <p:cNvPr id="1048592"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24863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378815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265893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Shape 0"/>
          <p:cNvSpPr/>
          <p:nvPr/>
        </p:nvSpPr>
        <p:spPr>
          <a:xfrm>
            <a:off x="0" y="0"/>
            <a:ext cx="14630400" cy="8229600"/>
          </a:xfrm>
          <a:prstGeom prst="rect">
            <a:avLst/>
          </a:prstGeom>
          <a:solidFill>
            <a:srgbClr val="AABCB6"/>
          </a:solidFill>
        </p:spPr>
      </p:sp>
      <p:sp>
        <p:nvSpPr>
          <p:cNvPr id="1048577" name="Shape 1"/>
          <p:cNvSpPr/>
          <p:nvPr/>
        </p:nvSpPr>
        <p:spPr>
          <a:xfrm>
            <a:off x="0" y="0"/>
            <a:ext cx="14630400" cy="8229600"/>
          </a:xfrm>
          <a:prstGeom prst="rect">
            <a:avLst/>
          </a:prstGeom>
          <a:solidFill>
            <a:srgbClr val="FFF8F0"/>
          </a:solidFill>
        </p:spPr>
      </p:sp>
      <p:sp>
        <p:nvSpPr>
          <p:cNvPr id="1048578" name="Text 2"/>
          <p:cNvSpPr/>
          <p:nvPr/>
        </p:nvSpPr>
        <p:spPr>
          <a:xfrm>
            <a:off x="2037993" y="1327904"/>
            <a:ext cx="9366171" cy="694373"/>
          </a:xfrm>
          <a:prstGeom prst="rect">
            <a:avLst/>
          </a:prstGeom>
          <a:noFill/>
        </p:spPr>
        <p:txBody>
          <a:bodyPr wrap="none" rtlCol="0" anchor="t"/>
          <a:lstStyle/>
          <a:p>
            <a:pPr marL="0" indent="0">
              <a:lnSpc>
                <a:spcPts val="5468"/>
              </a:lnSpc>
              <a:buNone/>
            </a:pPr>
            <a:endParaRPr lang="en-US" sz="4374" dirty="0"/>
          </a:p>
        </p:txBody>
      </p:sp>
      <p:sp>
        <p:nvSpPr>
          <p:cNvPr id="1048579" name="Text 4"/>
          <p:cNvSpPr/>
          <p:nvPr/>
        </p:nvSpPr>
        <p:spPr>
          <a:xfrm>
            <a:off x="2267783" y="2696408"/>
            <a:ext cx="2777490" cy="347186"/>
          </a:xfrm>
          <a:prstGeom prst="rect">
            <a:avLst/>
          </a:prstGeom>
          <a:noFill/>
        </p:spPr>
        <p:txBody>
          <a:bodyPr wrap="none" rtlCol="0" anchor="t"/>
          <a:lstStyle/>
          <a:p>
            <a:pPr marL="0" indent="0">
              <a:lnSpc>
                <a:spcPts val="2734"/>
              </a:lnSpc>
              <a:buNone/>
            </a:pPr>
            <a:endParaRPr lang="en-US" sz="2187" dirty="0"/>
          </a:p>
        </p:txBody>
      </p:sp>
      <p:sp>
        <p:nvSpPr>
          <p:cNvPr id="1048580" name="Text 5"/>
          <p:cNvSpPr/>
          <p:nvPr/>
        </p:nvSpPr>
        <p:spPr>
          <a:xfrm>
            <a:off x="2267783" y="3176826"/>
            <a:ext cx="4706541" cy="999768"/>
          </a:xfrm>
          <a:prstGeom prst="rect">
            <a:avLst/>
          </a:prstGeom>
          <a:noFill/>
        </p:spPr>
        <p:txBody>
          <a:bodyPr wrap="square" rtlCol="0" anchor="t"/>
          <a:lstStyle/>
          <a:p>
            <a:pPr marL="0" indent="0">
              <a:lnSpc>
                <a:spcPts val="2624"/>
              </a:lnSpc>
              <a:buNone/>
            </a:pPr>
            <a:endParaRPr lang="en-US" sz="1750" dirty="0"/>
          </a:p>
        </p:txBody>
      </p:sp>
      <p:sp>
        <p:nvSpPr>
          <p:cNvPr id="1048581" name="Text 7"/>
          <p:cNvSpPr/>
          <p:nvPr/>
        </p:nvSpPr>
        <p:spPr>
          <a:xfrm>
            <a:off x="7656076" y="2696408"/>
            <a:ext cx="2777490" cy="347186"/>
          </a:xfrm>
          <a:prstGeom prst="rect">
            <a:avLst/>
          </a:prstGeom>
          <a:noFill/>
        </p:spPr>
        <p:txBody>
          <a:bodyPr wrap="none" rtlCol="0" anchor="t"/>
          <a:lstStyle/>
          <a:p>
            <a:pPr marL="0" indent="0">
              <a:lnSpc>
                <a:spcPts val="2734"/>
              </a:lnSpc>
              <a:buNone/>
            </a:pPr>
            <a:endParaRPr lang="en-US" sz="2187" dirty="0"/>
          </a:p>
        </p:txBody>
      </p:sp>
      <p:sp>
        <p:nvSpPr>
          <p:cNvPr id="1048582" name="Text 8"/>
          <p:cNvSpPr/>
          <p:nvPr/>
        </p:nvSpPr>
        <p:spPr>
          <a:xfrm>
            <a:off x="7656076" y="3176826"/>
            <a:ext cx="4706541" cy="999768"/>
          </a:xfrm>
          <a:prstGeom prst="rect">
            <a:avLst/>
          </a:prstGeom>
          <a:noFill/>
        </p:spPr>
        <p:txBody>
          <a:bodyPr wrap="square" rtlCol="0" anchor="t"/>
          <a:lstStyle/>
          <a:p>
            <a:pPr marL="0" indent="0">
              <a:lnSpc>
                <a:spcPts val="2624"/>
              </a:lnSpc>
              <a:buNone/>
            </a:pPr>
            <a:endParaRPr lang="en-US" sz="1750" dirty="0"/>
          </a:p>
        </p:txBody>
      </p:sp>
      <p:sp>
        <p:nvSpPr>
          <p:cNvPr id="1048583" name="Text 10"/>
          <p:cNvSpPr/>
          <p:nvPr/>
        </p:nvSpPr>
        <p:spPr>
          <a:xfrm>
            <a:off x="2267783" y="4858345"/>
            <a:ext cx="2777490" cy="347186"/>
          </a:xfrm>
          <a:prstGeom prst="rect">
            <a:avLst/>
          </a:prstGeom>
          <a:noFill/>
        </p:spPr>
        <p:txBody>
          <a:bodyPr wrap="none" rtlCol="0" anchor="t"/>
          <a:lstStyle/>
          <a:p>
            <a:pPr marL="0" indent="0">
              <a:lnSpc>
                <a:spcPts val="2734"/>
              </a:lnSpc>
              <a:buNone/>
            </a:pPr>
            <a:endParaRPr lang="en-US" sz="2187" dirty="0"/>
          </a:p>
        </p:txBody>
      </p:sp>
      <p:sp>
        <p:nvSpPr>
          <p:cNvPr id="1048584" name="Text 11"/>
          <p:cNvSpPr/>
          <p:nvPr/>
        </p:nvSpPr>
        <p:spPr>
          <a:xfrm>
            <a:off x="2267783" y="5338763"/>
            <a:ext cx="4706541" cy="1333024"/>
          </a:xfrm>
          <a:prstGeom prst="rect">
            <a:avLst/>
          </a:prstGeom>
          <a:noFill/>
        </p:spPr>
        <p:txBody>
          <a:bodyPr wrap="square" rtlCol="0" anchor="t"/>
          <a:lstStyle/>
          <a:p>
            <a:pPr marL="0" indent="0">
              <a:lnSpc>
                <a:spcPts val="2624"/>
              </a:lnSpc>
              <a:buNone/>
            </a:pPr>
            <a:endParaRPr lang="en-US" sz="1750" dirty="0"/>
          </a:p>
        </p:txBody>
      </p:sp>
      <p:sp>
        <p:nvSpPr>
          <p:cNvPr id="1048585" name="Text 13"/>
          <p:cNvSpPr/>
          <p:nvPr/>
        </p:nvSpPr>
        <p:spPr>
          <a:xfrm>
            <a:off x="7656076" y="4858345"/>
            <a:ext cx="2777490" cy="347186"/>
          </a:xfrm>
          <a:prstGeom prst="rect">
            <a:avLst/>
          </a:prstGeom>
          <a:noFill/>
        </p:spPr>
        <p:txBody>
          <a:bodyPr wrap="none" rtlCol="0" anchor="t"/>
          <a:lstStyle/>
          <a:p>
            <a:pPr marL="0" indent="0">
              <a:lnSpc>
                <a:spcPts val="2734"/>
              </a:lnSpc>
              <a:buNone/>
            </a:pPr>
            <a:endParaRPr lang="en-US" sz="2187" dirty="0"/>
          </a:p>
        </p:txBody>
      </p:sp>
      <p:sp>
        <p:nvSpPr>
          <p:cNvPr id="1048586" name="Text 14"/>
          <p:cNvSpPr/>
          <p:nvPr/>
        </p:nvSpPr>
        <p:spPr>
          <a:xfrm>
            <a:off x="7656076" y="5338763"/>
            <a:ext cx="4706541" cy="999768"/>
          </a:xfrm>
          <a:prstGeom prst="rect">
            <a:avLst/>
          </a:prstGeom>
          <a:noFill/>
        </p:spPr>
        <p:txBody>
          <a:bodyPr wrap="square" rtlCol="0" anchor="t"/>
          <a:lstStyle/>
          <a:p>
            <a:pPr marL="0" indent="0">
              <a:lnSpc>
                <a:spcPts val="2624"/>
              </a:lnSpc>
              <a:buNone/>
            </a:pPr>
            <a:endParaRPr lang="en-US" sz="1750" dirty="0"/>
          </a:p>
        </p:txBody>
      </p:sp>
      <p:pic>
        <p:nvPicPr>
          <p:cNvPr id="2097152" name="Picture 16"/>
          <p:cNvPicPr>
            <a:picLocks noChangeAspect="1" noChangeArrowheads="1"/>
          </p:cNvPicPr>
          <p:nvPr/>
        </p:nvPicPr>
        <p:blipFill>
          <a:blip r:embed="rId3" cstate="print"/>
          <a:srcRect/>
          <a:stretch>
            <a:fillRect/>
          </a:stretch>
        </p:blipFill>
        <p:spPr bwMode="auto">
          <a:xfrm>
            <a:off x="785501" y="791410"/>
            <a:ext cx="1842217" cy="828998"/>
          </a:xfrm>
          <a:prstGeom prst="rect">
            <a:avLst/>
          </a:prstGeom>
          <a:noFill/>
          <a:ln w="9525">
            <a:noFill/>
            <a:round/>
            <a:headEnd/>
            <a:tailEnd/>
          </a:ln>
        </p:spPr>
      </p:pic>
      <p:sp>
        <p:nvSpPr>
          <p:cNvPr id="1048587" name="TextBox 17"/>
          <p:cNvSpPr txBox="1"/>
          <p:nvPr/>
        </p:nvSpPr>
        <p:spPr>
          <a:xfrm>
            <a:off x="3475061" y="757417"/>
            <a:ext cx="11139520" cy="1780541"/>
          </a:xfrm>
          <a:prstGeom prst="rect">
            <a:avLst/>
          </a:prstGeom>
          <a:noFill/>
        </p:spPr>
        <p:txBody>
          <a:bodyPr wrap="square" rtlCol="0">
            <a:spAutoFit/>
          </a:bodyPr>
          <a:lstStyle/>
          <a:p>
            <a:r>
              <a:rPr lang="en-US" sz="2400" b="1" dirty="0">
                <a:solidFill>
                  <a:schemeClr val="tx1"/>
                </a:solidFill>
                <a:latin typeface="Times New Roman" pitchFamily="18" charset="0"/>
                <a:ea typeface="Times New Roman" pitchFamily="18" charset="0"/>
                <a:cs typeface="Times New Roman" pitchFamily="18" charset="0"/>
              </a:rPr>
              <a:t>     SREENIDHI INSTITUTE OF SCIENCE AND TECHNOLOGY</a:t>
            </a:r>
            <a:br>
              <a:rPr lang="en-US" sz="2400" b="1" dirty="0">
                <a:solidFill>
                  <a:schemeClr val="tx1"/>
                </a:solidFill>
                <a:latin typeface="Times New Roman" pitchFamily="18" charset="0"/>
                <a:ea typeface="Times New Roman" pitchFamily="18" charset="0"/>
                <a:cs typeface="Times New Roman" pitchFamily="18" charset="0"/>
              </a:rPr>
            </a:br>
            <a:r>
              <a:rPr lang="en-US" sz="2400" b="1" dirty="0">
                <a:solidFill>
                  <a:schemeClr val="tx1"/>
                </a:solidFill>
                <a:latin typeface="Times New Roman" pitchFamily="18" charset="0"/>
                <a:ea typeface="Times New Roman" pitchFamily="18" charset="0"/>
                <a:cs typeface="Times New Roman" pitchFamily="18" charset="0"/>
              </a:rPr>
              <a:t>                 </a:t>
            </a:r>
            <a:r>
              <a:rPr lang="en-US" sz="2400" dirty="0">
                <a:solidFill>
                  <a:schemeClr val="tx1"/>
                </a:solidFill>
                <a:latin typeface="Times New Roman" pitchFamily="18" charset="0"/>
                <a:ea typeface="Times New Roman" pitchFamily="18" charset="0"/>
                <a:cs typeface="Times New Roman" pitchFamily="18" charset="0"/>
              </a:rPr>
              <a:t>(An Autonomous Institution Approved by UGC)</a:t>
            </a:r>
            <a:br>
              <a:rPr lang="en-US" sz="2400"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ea typeface="Times New Roman" pitchFamily="18" charset="0"/>
                <a:cs typeface="Times New Roman" pitchFamily="18" charset="0"/>
              </a:rPr>
              <a:t>Yamnampet</a:t>
            </a:r>
            <a:r>
              <a:rPr lang="en-US" sz="2400" dirty="0">
                <a:solidFill>
                  <a:schemeClr val="tx1"/>
                </a:solidFill>
                <a:latin typeface="Times New Roman" pitchFamily="18" charset="0"/>
                <a:ea typeface="Times New Roman" pitchFamily="18" charset="0"/>
                <a:cs typeface="Times New Roman" pitchFamily="18" charset="0"/>
              </a:rPr>
              <a:t>, </a:t>
            </a:r>
            <a:r>
              <a:rPr lang="en-US" sz="2400" dirty="0" err="1">
                <a:solidFill>
                  <a:schemeClr val="tx1"/>
                </a:solidFill>
                <a:latin typeface="Times New Roman" pitchFamily="18" charset="0"/>
                <a:ea typeface="Times New Roman" pitchFamily="18" charset="0"/>
                <a:cs typeface="Times New Roman" pitchFamily="18" charset="0"/>
              </a:rPr>
              <a:t>Ghatkesar</a:t>
            </a:r>
            <a:r>
              <a:rPr lang="en-US" sz="2400" dirty="0">
                <a:solidFill>
                  <a:schemeClr val="tx1"/>
                </a:solidFill>
                <a:latin typeface="Times New Roman" pitchFamily="18" charset="0"/>
                <a:ea typeface="Times New Roman" pitchFamily="18" charset="0"/>
                <a:cs typeface="Times New Roman" pitchFamily="18" charset="0"/>
              </a:rPr>
              <a:t>, R.R. District -501 301</a:t>
            </a:r>
            <a:br>
              <a:rPr lang="en-US" sz="2400"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                      </a:t>
            </a:r>
            <a:r>
              <a:rPr lang="en-US" sz="2400" b="1" dirty="0">
                <a:solidFill>
                  <a:schemeClr val="tx1"/>
                </a:solidFill>
                <a:latin typeface="Times New Roman" pitchFamily="18" charset="0"/>
                <a:ea typeface="Times New Roman" pitchFamily="18" charset="0"/>
                <a:cs typeface="Times New Roman" pitchFamily="18" charset="0"/>
              </a:rPr>
              <a:t>Department of   Data Science</a:t>
            </a:r>
            <a:br>
              <a:rPr lang="en-US" sz="1800" b="1" dirty="0">
                <a:solidFill>
                  <a:schemeClr val="tx1"/>
                </a:solidFill>
                <a:latin typeface="Times New Roman" pitchFamily="18" charset="0"/>
                <a:ea typeface="Times New Roman" pitchFamily="18" charset="0"/>
                <a:cs typeface="Times New Roman" pitchFamily="18" charset="0"/>
              </a:rPr>
            </a:br>
            <a:endParaRPr lang="en-IN" dirty="0"/>
          </a:p>
        </p:txBody>
      </p:sp>
      <p:sp>
        <p:nvSpPr>
          <p:cNvPr id="1048588" name="TextBox 18"/>
          <p:cNvSpPr txBox="1"/>
          <p:nvPr/>
        </p:nvSpPr>
        <p:spPr>
          <a:xfrm>
            <a:off x="0" y="2712541"/>
            <a:ext cx="15148560" cy="4091940"/>
          </a:xfrm>
          <a:prstGeom prst="rect">
            <a:avLst/>
          </a:prstGeom>
          <a:noFill/>
        </p:spPr>
        <p:txBody>
          <a:bodyPr wrap="square" rtlCol="0">
            <a:spAutoFit/>
          </a:bodyPr>
          <a:lstStyle/>
          <a:p>
            <a:pPr algn="ctr"/>
            <a:r>
              <a:rPr lang="en-US" sz="2400" dirty="0">
                <a:solidFill>
                  <a:schemeClr val="tx1"/>
                </a:solidFill>
                <a:latin typeface="Times New Roman" panose="02020603050405020304" pitchFamily="18" charset="0"/>
                <a:cs typeface="Times New Roman" panose="02020603050405020304" pitchFamily="18" charset="0"/>
              </a:rPr>
              <a:t>Group Project – I </a:t>
            </a:r>
          </a:p>
          <a:p>
            <a:pPr algn="ctr"/>
            <a:r>
              <a:rPr lang="en-US" sz="2400" dirty="0">
                <a:solidFill>
                  <a:schemeClr val="tx1"/>
                </a:solidFill>
                <a:latin typeface="Times New Roman" panose="02020603050405020304" pitchFamily="18" charset="0"/>
                <a:cs typeface="Times New Roman" panose="02020603050405020304" pitchFamily="18" charset="0"/>
              </a:rPr>
              <a:t>On</a:t>
            </a:r>
          </a:p>
          <a:p>
            <a:pPr algn="ctr"/>
            <a:r>
              <a:rPr lang="en-US" sz="2400" dirty="0">
                <a:solidFill>
                  <a:schemeClr val="tx1"/>
                </a:solidFill>
                <a:latin typeface="Times New Roman" panose="02020603050405020304" pitchFamily="18" charset="0"/>
                <a:cs typeface="Times New Roman" panose="02020603050405020304" pitchFamily="18" charset="0"/>
              </a:rPr>
              <a:t>“</a:t>
            </a:r>
            <a:r>
              <a:rPr lang="en-US" sz="2400" dirty="0" err="1">
                <a:solidFill>
                  <a:schemeClr val="tx1"/>
                </a:solidFill>
                <a:latin typeface="Times New Roman" panose="02020603050405020304" pitchFamily="18" charset="0"/>
                <a:cs typeface="Times New Roman" panose="02020603050405020304" pitchFamily="18" charset="0"/>
              </a:rPr>
              <a:t>Personalised</a:t>
            </a:r>
            <a:r>
              <a:rPr lang="en-US" sz="2400" dirty="0">
                <a:solidFill>
                  <a:schemeClr val="tx1"/>
                </a:solidFill>
                <a:latin typeface="Times New Roman" panose="02020603050405020304" pitchFamily="18" charset="0"/>
                <a:cs typeface="Times New Roman" panose="02020603050405020304" pitchFamily="18" charset="0"/>
              </a:rPr>
              <a:t> News </a:t>
            </a:r>
            <a:r>
              <a:rPr lang="en-US" sz="2400" dirty="0">
                <a:latin typeface="Times New Roman" panose="02020603050405020304" pitchFamily="18" charset="0"/>
                <a:cs typeface="Times New Roman" panose="02020603050405020304" pitchFamily="18" charset="0"/>
              </a:rPr>
              <a:t>F</a:t>
            </a:r>
            <a:r>
              <a:rPr lang="en-US" sz="2400" dirty="0">
                <a:solidFill>
                  <a:schemeClr val="tx1"/>
                </a:solidFill>
                <a:latin typeface="Times New Roman" panose="02020603050405020304" pitchFamily="18" charset="0"/>
                <a:cs typeface="Times New Roman" panose="02020603050405020304" pitchFamily="18" charset="0"/>
              </a:rPr>
              <a:t>eed Generator”</a:t>
            </a:r>
          </a:p>
          <a:p>
            <a:pPr algn="ctr"/>
            <a:r>
              <a:rPr lang="en-US" sz="2400" dirty="0">
                <a:solidFill>
                  <a:schemeClr val="tx1"/>
                </a:solidFill>
                <a:latin typeface="Times New Roman" panose="02020603050405020304" pitchFamily="18" charset="0"/>
                <a:cs typeface="Times New Roman" panose="02020603050405020304" pitchFamily="18" charset="0"/>
              </a:rPr>
              <a:t>by </a:t>
            </a:r>
          </a:p>
          <a:p>
            <a:pPr algn="ctr"/>
            <a:r>
              <a:rPr lang="en-US" sz="2400" dirty="0">
                <a:latin typeface="Times New Roman" panose="02020603050405020304" pitchFamily="18" charset="0"/>
                <a:cs typeface="Times New Roman" panose="02020603050405020304" pitchFamily="18" charset="0"/>
              </a:rPr>
              <a:t>Amrutha Varshini</a:t>
            </a:r>
            <a:r>
              <a:rPr lang="en-US" sz="2400" dirty="0">
                <a:solidFill>
                  <a:schemeClr val="tx1"/>
                </a:solidFill>
                <a:latin typeface="Times New Roman" panose="02020603050405020304" pitchFamily="18" charset="0"/>
                <a:cs typeface="Times New Roman" panose="02020603050405020304" pitchFamily="18" charset="0"/>
              </a:rPr>
              <a:t> (21311A6727) </a:t>
            </a:r>
          </a:p>
          <a:p>
            <a:pPr algn="ctr"/>
            <a:r>
              <a:rPr lang="en-US" sz="2400" dirty="0">
                <a:latin typeface="Times New Roman" panose="02020603050405020304" pitchFamily="18" charset="0"/>
                <a:cs typeface="Times New Roman" panose="02020603050405020304" pitchFamily="18" charset="0"/>
              </a:rPr>
              <a:t>Vivek sai Sheelam</a:t>
            </a:r>
            <a:r>
              <a:rPr lang="en-US" sz="2400" dirty="0">
                <a:solidFill>
                  <a:schemeClr val="tx1"/>
                </a:solidFill>
                <a:latin typeface="Times New Roman" panose="02020603050405020304" pitchFamily="18" charset="0"/>
                <a:cs typeface="Times New Roman" panose="02020603050405020304" pitchFamily="18" charset="0"/>
              </a:rPr>
              <a:t> (21311A6718)</a:t>
            </a:r>
            <a:endParaRPr lang="en-US" sz="2400" b="1" dirty="0">
              <a:solidFill>
                <a:schemeClr val="tx1"/>
              </a:solidFill>
              <a:latin typeface="Times New Roman" panose="02020603050405020304" pitchFamily="18" charset="0"/>
              <a:cs typeface="Times New Roman" panose="02020603050405020304" pitchFamily="18" charset="0"/>
            </a:endParaRPr>
          </a:p>
          <a:p>
            <a:pPr algn="l"/>
            <a:r>
              <a:rPr lang="en-US" sz="1800" b="1" dirty="0">
                <a:solidFill>
                  <a:schemeClr val="tx1"/>
                </a:solidFill>
                <a:latin typeface="Times New Roman" panose="02020603050405020304" pitchFamily="18" charset="0"/>
                <a:cs typeface="Times New Roman" panose="02020603050405020304" pitchFamily="18" charset="0"/>
              </a:rPr>
              <a:t>													          			</a:t>
            </a:r>
          </a:p>
          <a:p>
            <a:pPr algn="l"/>
            <a:endParaRPr lang="en-US"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endParaRPr lang="en-IN" dirty="0"/>
          </a:p>
        </p:txBody>
      </p:sp>
      <p:sp>
        <p:nvSpPr>
          <p:cNvPr id="1048589" name="TextBox 19"/>
          <p:cNvSpPr txBox="1"/>
          <p:nvPr/>
        </p:nvSpPr>
        <p:spPr>
          <a:xfrm>
            <a:off x="2267783" y="6275735"/>
            <a:ext cx="12144313" cy="1780541"/>
          </a:xfrm>
          <a:prstGeom prst="rect">
            <a:avLst/>
          </a:prstGeom>
          <a:noFill/>
        </p:spPr>
        <p:txBody>
          <a:bodyPr wrap="square" rtlCol="0">
            <a:spAutoFit/>
          </a:bodyPr>
          <a:lstStyle/>
          <a:p>
            <a:pPr algn="l"/>
            <a:r>
              <a:rPr lang="en-US" sz="2400" b="1" dirty="0">
                <a:solidFill>
                  <a:schemeClr val="tx1"/>
                </a:solidFill>
                <a:latin typeface="Times New Roman" panose="02020603050405020304" pitchFamily="18" charset="0"/>
                <a:cs typeface="Times New Roman" panose="02020603050405020304" pitchFamily="18" charset="0"/>
              </a:rPr>
              <a:t>Dr. Divya </a:t>
            </a:r>
            <a:r>
              <a:rPr lang="en-US" sz="2400" b="1" dirty="0" err="1">
                <a:solidFill>
                  <a:schemeClr val="tx1"/>
                </a:solidFill>
                <a:latin typeface="Times New Roman" panose="02020603050405020304" pitchFamily="18" charset="0"/>
                <a:cs typeface="Times New Roman" panose="02020603050405020304" pitchFamily="18" charset="0"/>
              </a:rPr>
              <a:t>Naadem</a:t>
            </a:r>
            <a:r>
              <a:rPr lang="en-US" sz="2400" b="1" dirty="0">
                <a:solidFill>
                  <a:schemeClr val="tx1"/>
                </a:solidFill>
                <a:latin typeface="Times New Roman" panose="02020603050405020304" pitchFamily="18" charset="0"/>
                <a:cs typeface="Times New Roman" panose="02020603050405020304" pitchFamily="18" charset="0"/>
              </a:rPr>
              <a:t>, Dr. K. </a:t>
            </a:r>
            <a:r>
              <a:rPr lang="en-US" sz="2400" b="1" dirty="0" err="1">
                <a:solidFill>
                  <a:schemeClr val="tx1"/>
                </a:solidFill>
                <a:latin typeface="Times New Roman" panose="02020603050405020304" pitchFamily="18" charset="0"/>
                <a:cs typeface="Times New Roman" panose="02020603050405020304" pitchFamily="18" charset="0"/>
              </a:rPr>
              <a:t>Premnadh</a:t>
            </a:r>
            <a:r>
              <a:rPr lang="en-US" sz="2400" b="1" dirty="0">
                <a:solidFill>
                  <a:schemeClr val="tx1"/>
                </a:solidFill>
                <a:latin typeface="Times New Roman" panose="02020603050405020304" pitchFamily="18" charset="0"/>
                <a:cs typeface="Times New Roman" panose="02020603050405020304" pitchFamily="18" charset="0"/>
              </a:rPr>
              <a:t> 	</a:t>
            </a:r>
          </a:p>
          <a:p>
            <a:r>
              <a:rPr lang="en-US" sz="2400" b="1" dirty="0">
                <a:solidFill>
                  <a:schemeClr val="tx1"/>
                </a:solidFill>
                <a:latin typeface="Times New Roman" panose="02020603050405020304" pitchFamily="18" charset="0"/>
                <a:cs typeface="Times New Roman" panose="02020603050405020304" pitchFamily="18" charset="0"/>
              </a:rPr>
              <a:t>Associate Professors	</a:t>
            </a:r>
            <a:r>
              <a:rPr lang="en-US" sz="1800" b="1"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     Dr. Jaffer Sadiq</a:t>
            </a:r>
          </a:p>
          <a:p>
            <a:r>
              <a:rPr lang="en-US" sz="2400" b="1" dirty="0">
                <a:latin typeface="Times New Roman" panose="02020603050405020304" pitchFamily="18" charset="0"/>
                <a:cs typeface="Times New Roman" panose="02020603050405020304" pitchFamily="18" charset="0"/>
              </a:rPr>
              <a:t>                                                                                                                         Professor</a:t>
            </a:r>
            <a:endParaRPr lang="en-US" sz="2400" b="1" dirty="0">
              <a:solidFill>
                <a:schemeClr val="tx1"/>
              </a:solidFill>
              <a:latin typeface="Times New Roman" panose="02020603050405020304" pitchFamily="18" charset="0"/>
              <a:cs typeface="Times New Roman" panose="02020603050405020304" pitchFamily="18" charset="0"/>
            </a:endParaRPr>
          </a:p>
          <a:p>
            <a:pPr algn="l"/>
            <a:r>
              <a:rPr lang="en-US" sz="2400" b="1" dirty="0">
                <a:solidFill>
                  <a:schemeClr val="tx1"/>
                </a:solidFill>
                <a:latin typeface="Times New Roman" panose="02020603050405020304" pitchFamily="18" charset="0"/>
                <a:cs typeface="Times New Roman" panose="02020603050405020304" pitchFamily="18" charset="0"/>
              </a:rPr>
              <a:t>  						                                                Head Of Department</a:t>
            </a:r>
            <a:endParaRPr lang="en-US" sz="2400" dirty="0">
              <a:solidFill>
                <a:schemeClr val="tx1"/>
              </a:solidFill>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864036" y="1182293"/>
            <a:ext cx="13124679" cy="947976"/>
          </a:xfrm>
          <a:prstGeom prst="rect">
            <a:avLst/>
          </a:prstGeom>
          <a:noFill/>
          <a:ln/>
        </p:spPr>
        <p:txBody>
          <a:bodyPr wrap="none" rtlCol="0" anchor="t"/>
          <a:lstStyle/>
          <a:p>
            <a:pPr marL="0" indent="0">
              <a:lnSpc>
                <a:spcPts val="6395"/>
              </a:lnSpc>
              <a:buNone/>
            </a:pPr>
            <a:endParaRPr lang="en-US" sz="5116" dirty="0"/>
          </a:p>
        </p:txBody>
      </p:sp>
      <p:sp>
        <p:nvSpPr>
          <p:cNvPr id="5" name="Text 3"/>
          <p:cNvSpPr/>
          <p:nvPr/>
        </p:nvSpPr>
        <p:spPr>
          <a:xfrm>
            <a:off x="4154905" y="2"/>
            <a:ext cx="4203031" cy="530034"/>
          </a:xfrm>
          <a:prstGeom prst="rect">
            <a:avLst/>
          </a:prstGeom>
          <a:noFill/>
          <a:ln/>
        </p:spPr>
        <p:txBody>
          <a:bodyPr wrap="none" rtlCol="0" anchor="t"/>
          <a:lstStyle/>
          <a:p>
            <a:pPr marL="0" indent="0">
              <a:lnSpc>
                <a:spcPts val="3110"/>
              </a:lnSpc>
              <a:buNone/>
            </a:pPr>
            <a:endParaRPr lang="en-US" sz="2000" dirty="0"/>
          </a:p>
          <a:p>
            <a:pPr marL="0" indent="0">
              <a:lnSpc>
                <a:spcPts val="3110"/>
              </a:lnSpc>
              <a:buNone/>
            </a:pPr>
            <a:r>
              <a:rPr lang="en-US" sz="3200" dirty="0"/>
              <a:t>CODE IMPLEMENTATION</a:t>
            </a:r>
          </a:p>
        </p:txBody>
      </p:sp>
      <p:sp>
        <p:nvSpPr>
          <p:cNvPr id="6" name="Text 4"/>
          <p:cNvSpPr/>
          <p:nvPr/>
        </p:nvSpPr>
        <p:spPr>
          <a:xfrm>
            <a:off x="864037" y="2887579"/>
            <a:ext cx="3898821" cy="4668253"/>
          </a:xfrm>
          <a:prstGeom prst="rect">
            <a:avLst/>
          </a:prstGeom>
          <a:noFill/>
          <a:ln/>
        </p:spPr>
        <p:txBody>
          <a:bodyPr wrap="square" rtlCol="0" anchor="t"/>
          <a:lstStyle/>
          <a:p>
            <a:pPr marL="0" indent="0">
              <a:lnSpc>
                <a:spcPts val="2488"/>
              </a:lnSpc>
              <a:buNone/>
            </a:pPr>
            <a:endParaRPr lang="en-US" sz="1555" dirty="0"/>
          </a:p>
        </p:txBody>
      </p:sp>
      <p:sp>
        <p:nvSpPr>
          <p:cNvPr id="10" name="Text 8"/>
          <p:cNvSpPr/>
          <p:nvPr/>
        </p:nvSpPr>
        <p:spPr>
          <a:xfrm>
            <a:off x="9881354" y="2455071"/>
            <a:ext cx="3898821" cy="4426992"/>
          </a:xfrm>
          <a:prstGeom prst="rect">
            <a:avLst/>
          </a:prstGeom>
          <a:noFill/>
          <a:ln/>
        </p:spPr>
        <p:txBody>
          <a:bodyPr wrap="square" rtlCol="0" anchor="t"/>
          <a:lstStyle/>
          <a:p>
            <a:pPr marL="0" indent="0">
              <a:lnSpc>
                <a:spcPts val="2488"/>
              </a:lnSpc>
              <a:buNone/>
            </a:pPr>
            <a:endParaRPr lang="en-US" sz="1555" dirty="0"/>
          </a:p>
        </p:txBody>
      </p:sp>
      <p:pic>
        <p:nvPicPr>
          <p:cNvPr id="12" name="Picture 11">
            <a:extLst>
              <a:ext uri="{FF2B5EF4-FFF2-40B4-BE49-F238E27FC236}">
                <a16:creationId xmlns:a16="http://schemas.microsoft.com/office/drawing/2014/main" id="{5EA97E51-6C61-4222-AD58-941FB4C87EAC}"/>
              </a:ext>
            </a:extLst>
          </p:cNvPr>
          <p:cNvPicPr>
            <a:picLocks noChangeAspect="1"/>
          </p:cNvPicPr>
          <p:nvPr/>
        </p:nvPicPr>
        <p:blipFill>
          <a:blip r:embed="rId3"/>
          <a:stretch>
            <a:fillRect/>
          </a:stretch>
        </p:blipFill>
        <p:spPr>
          <a:xfrm>
            <a:off x="1495559" y="1686153"/>
            <a:ext cx="4995882" cy="5543550"/>
          </a:xfrm>
          <a:prstGeom prst="rect">
            <a:avLst/>
          </a:prstGeom>
        </p:spPr>
      </p:pic>
      <p:pic>
        <p:nvPicPr>
          <p:cNvPr id="8" name="Picture 7">
            <a:extLst>
              <a:ext uri="{FF2B5EF4-FFF2-40B4-BE49-F238E27FC236}">
                <a16:creationId xmlns:a16="http://schemas.microsoft.com/office/drawing/2014/main" id="{67CA7FD2-82ED-463A-88D9-59C61418FBBD}"/>
              </a:ext>
            </a:extLst>
          </p:cNvPr>
          <p:cNvPicPr>
            <a:picLocks noChangeAspect="1"/>
          </p:cNvPicPr>
          <p:nvPr/>
        </p:nvPicPr>
        <p:blipFill>
          <a:blip r:embed="rId4"/>
          <a:stretch>
            <a:fillRect/>
          </a:stretch>
        </p:blipFill>
        <p:spPr>
          <a:xfrm>
            <a:off x="743549" y="856164"/>
            <a:ext cx="13124678" cy="7100720"/>
          </a:xfrm>
          <a:prstGeom prst="rect">
            <a:avLst/>
          </a:prstGeom>
        </p:spPr>
      </p:pic>
    </p:spTree>
    <p:extLst>
      <p:ext uri="{BB962C8B-B14F-4D97-AF65-F5344CB8AC3E}">
        <p14:creationId xmlns:p14="http://schemas.microsoft.com/office/powerpoint/2010/main" val="152030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E4ADA-9864-484B-9B9F-5A9F2D593B2E}"/>
              </a:ext>
            </a:extLst>
          </p:cNvPr>
          <p:cNvPicPr>
            <a:picLocks noChangeAspect="1"/>
          </p:cNvPicPr>
          <p:nvPr/>
        </p:nvPicPr>
        <p:blipFill>
          <a:blip r:embed="rId2"/>
          <a:stretch>
            <a:fillRect/>
          </a:stretch>
        </p:blipFill>
        <p:spPr>
          <a:xfrm>
            <a:off x="786062" y="545432"/>
            <a:ext cx="13282863" cy="7315199"/>
          </a:xfrm>
          <a:prstGeom prst="rect">
            <a:avLst/>
          </a:prstGeom>
        </p:spPr>
      </p:pic>
    </p:spTree>
    <p:extLst>
      <p:ext uri="{BB962C8B-B14F-4D97-AF65-F5344CB8AC3E}">
        <p14:creationId xmlns:p14="http://schemas.microsoft.com/office/powerpoint/2010/main" val="280596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E2B2E-D36D-4B37-B869-584EDB32C5DD}"/>
              </a:ext>
            </a:extLst>
          </p:cNvPr>
          <p:cNvPicPr>
            <a:picLocks noChangeAspect="1"/>
          </p:cNvPicPr>
          <p:nvPr/>
        </p:nvPicPr>
        <p:blipFill>
          <a:blip r:embed="rId2"/>
          <a:stretch>
            <a:fillRect/>
          </a:stretch>
        </p:blipFill>
        <p:spPr>
          <a:xfrm>
            <a:off x="673767" y="368967"/>
            <a:ext cx="13202654" cy="7475621"/>
          </a:xfrm>
          <a:prstGeom prst="rect">
            <a:avLst/>
          </a:prstGeom>
        </p:spPr>
      </p:pic>
    </p:spTree>
    <p:extLst>
      <p:ext uri="{BB962C8B-B14F-4D97-AF65-F5344CB8AC3E}">
        <p14:creationId xmlns:p14="http://schemas.microsoft.com/office/powerpoint/2010/main" val="194761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4E142-D3FD-4380-BBD3-233760E68323}"/>
              </a:ext>
            </a:extLst>
          </p:cNvPr>
          <p:cNvPicPr>
            <a:picLocks noChangeAspect="1"/>
          </p:cNvPicPr>
          <p:nvPr/>
        </p:nvPicPr>
        <p:blipFill>
          <a:blip r:embed="rId2"/>
          <a:stretch>
            <a:fillRect/>
          </a:stretch>
        </p:blipFill>
        <p:spPr>
          <a:xfrm>
            <a:off x="1090863" y="252412"/>
            <a:ext cx="12641179" cy="7724775"/>
          </a:xfrm>
          <a:prstGeom prst="rect">
            <a:avLst/>
          </a:prstGeom>
        </p:spPr>
      </p:pic>
    </p:spTree>
    <p:extLst>
      <p:ext uri="{BB962C8B-B14F-4D97-AF65-F5344CB8AC3E}">
        <p14:creationId xmlns:p14="http://schemas.microsoft.com/office/powerpoint/2010/main" val="407432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UTPUT">
            <a:extLst>
              <a:ext uri="{FF2B5EF4-FFF2-40B4-BE49-F238E27FC236}">
                <a16:creationId xmlns:a16="http://schemas.microsoft.com/office/drawing/2014/main" id="{565D55FD-CF62-41FE-8089-519FA8D751FB}"/>
              </a:ext>
            </a:extLst>
          </p:cNvPr>
          <p:cNvPicPr>
            <a:picLocks noChangeAspect="1"/>
          </p:cNvPicPr>
          <p:nvPr/>
        </p:nvPicPr>
        <p:blipFill>
          <a:blip r:embed="rId2"/>
          <a:stretch>
            <a:fillRect/>
          </a:stretch>
        </p:blipFill>
        <p:spPr>
          <a:xfrm>
            <a:off x="320842" y="694267"/>
            <a:ext cx="7716253" cy="6781354"/>
          </a:xfrm>
          <a:prstGeom prst="rect">
            <a:avLst/>
          </a:prstGeom>
        </p:spPr>
      </p:pic>
      <p:pic>
        <p:nvPicPr>
          <p:cNvPr id="7" name="Picture 6">
            <a:extLst>
              <a:ext uri="{FF2B5EF4-FFF2-40B4-BE49-F238E27FC236}">
                <a16:creationId xmlns:a16="http://schemas.microsoft.com/office/drawing/2014/main" id="{96652A37-E1CD-4E9A-92E6-6754584D97B6}"/>
              </a:ext>
            </a:extLst>
          </p:cNvPr>
          <p:cNvPicPr>
            <a:picLocks noChangeAspect="1"/>
          </p:cNvPicPr>
          <p:nvPr/>
        </p:nvPicPr>
        <p:blipFill>
          <a:blip r:embed="rId3"/>
          <a:stretch>
            <a:fillRect/>
          </a:stretch>
        </p:blipFill>
        <p:spPr>
          <a:xfrm>
            <a:off x="8325852" y="673768"/>
            <a:ext cx="5806490" cy="6930191"/>
          </a:xfrm>
          <a:prstGeom prst="rect">
            <a:avLst/>
          </a:prstGeom>
        </p:spPr>
      </p:pic>
      <p:sp>
        <p:nvSpPr>
          <p:cNvPr id="9" name="Rectangle 8">
            <a:extLst>
              <a:ext uri="{FF2B5EF4-FFF2-40B4-BE49-F238E27FC236}">
                <a16:creationId xmlns:a16="http://schemas.microsoft.com/office/drawing/2014/main" id="{B721FFAB-33BE-425A-962E-1458F36185E2}"/>
              </a:ext>
            </a:extLst>
          </p:cNvPr>
          <p:cNvSpPr/>
          <p:nvPr/>
        </p:nvSpPr>
        <p:spPr>
          <a:xfrm>
            <a:off x="1286113" y="105406"/>
            <a:ext cx="1556840" cy="461665"/>
          </a:xfrm>
          <a:prstGeom prst="rect">
            <a:avLst/>
          </a:prstGeom>
        </p:spPr>
        <p:txBody>
          <a:bodyPr wrap="square">
            <a:spAutoFit/>
          </a:bodyPr>
          <a:lstStyle/>
          <a:p>
            <a:r>
              <a:rPr lang="en-IN" sz="2400" dirty="0"/>
              <a:t>OUTPUT :  </a:t>
            </a:r>
          </a:p>
        </p:txBody>
      </p:sp>
    </p:spTree>
    <p:extLst>
      <p:ext uri="{BB962C8B-B14F-4D97-AF65-F5344CB8AC3E}">
        <p14:creationId xmlns:p14="http://schemas.microsoft.com/office/powerpoint/2010/main" val="292358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F9139-915B-4787-89A0-5BB786EED1EF}"/>
              </a:ext>
            </a:extLst>
          </p:cNvPr>
          <p:cNvPicPr>
            <a:picLocks noChangeAspect="1"/>
          </p:cNvPicPr>
          <p:nvPr/>
        </p:nvPicPr>
        <p:blipFill>
          <a:blip r:embed="rId2"/>
          <a:stretch>
            <a:fillRect/>
          </a:stretch>
        </p:blipFill>
        <p:spPr>
          <a:xfrm>
            <a:off x="1971674" y="481263"/>
            <a:ext cx="10829925" cy="6978316"/>
          </a:xfrm>
          <a:prstGeom prst="rect">
            <a:avLst/>
          </a:prstGeom>
        </p:spPr>
      </p:pic>
    </p:spTree>
    <p:extLst>
      <p:ext uri="{BB962C8B-B14F-4D97-AF65-F5344CB8AC3E}">
        <p14:creationId xmlns:p14="http://schemas.microsoft.com/office/powerpoint/2010/main" val="134121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196578"/>
            <a:ext cx="7415927" cy="1120616"/>
          </a:xfrm>
          <a:prstGeom prst="rect">
            <a:avLst/>
          </a:prstGeom>
          <a:noFill/>
          <a:ln/>
        </p:spPr>
        <p:txBody>
          <a:bodyPr wrap="none" rtlCol="0" anchor="t"/>
          <a:lstStyle/>
          <a:p>
            <a:pPr marL="0" indent="0">
              <a:lnSpc>
                <a:spcPts val="8825"/>
              </a:lnSpc>
              <a:buNone/>
            </a:pPr>
            <a:r>
              <a:rPr lang="en-US" sz="7060" b="1" dirty="0">
                <a:solidFill>
                  <a:srgbClr val="1F1E1E"/>
                </a:solidFill>
                <a:latin typeface="Alexandria" pitchFamily="34" charset="0"/>
                <a:ea typeface="Alexandria" pitchFamily="34" charset="-122"/>
                <a:cs typeface="Alexandria" pitchFamily="34" charset="-120"/>
              </a:rPr>
              <a:t>Conclusion</a:t>
            </a:r>
            <a:endParaRPr lang="en-US" sz="7060" dirty="0"/>
          </a:p>
        </p:txBody>
      </p:sp>
      <p:sp>
        <p:nvSpPr>
          <p:cNvPr id="6" name="Text 3"/>
          <p:cNvSpPr/>
          <p:nvPr/>
        </p:nvSpPr>
        <p:spPr>
          <a:xfrm>
            <a:off x="864037" y="2687479"/>
            <a:ext cx="7415927" cy="4345543"/>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In conclusion, the proposed personalized newsfeed system offers a robust and adaptive solution to deliver relevant and engaging content to users. By leveraging content-based filtering and continuous learning from user interactions, the system ensures that each individual's newsfeed is tailored to their unique interests and preferences. This approach not only enhances the user experience, but also promotes diversity in the content consumed, exposing users to a wider range of perspectives and ideas. As the system continuously evolves, it will become an invaluable tool in today's fast-paced and information-rich digital landscape.</a:t>
            </a:r>
            <a:endParaRPr lang="en-US" sz="1944"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Slide PowerPoint Template And Google Slides">
            <a:extLst>
              <a:ext uri="{FF2B5EF4-FFF2-40B4-BE49-F238E27FC236}">
                <a16:creationId xmlns:a16="http://schemas.microsoft.com/office/drawing/2014/main" id="{8F8DDEC9-BB3D-554B-253A-D574232BB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858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7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154912"/>
            <a:ext cx="4869061" cy="3919657"/>
          </a:xfrm>
          <a:prstGeom prst="rect">
            <a:avLst/>
          </a:prstGeom>
        </p:spPr>
      </p:pic>
      <p:sp>
        <p:nvSpPr>
          <p:cNvPr id="6" name="Text 2"/>
          <p:cNvSpPr/>
          <p:nvPr/>
        </p:nvSpPr>
        <p:spPr>
          <a:xfrm>
            <a:off x="864037" y="1103828"/>
            <a:ext cx="7415927" cy="3361849"/>
          </a:xfrm>
          <a:prstGeom prst="rect">
            <a:avLst/>
          </a:prstGeom>
          <a:noFill/>
          <a:ln/>
        </p:spPr>
        <p:txBody>
          <a:bodyPr wrap="square" rtlCol="0" anchor="t"/>
          <a:lstStyle/>
          <a:p>
            <a:pPr marL="0" indent="0">
              <a:lnSpc>
                <a:spcPts val="8825"/>
              </a:lnSpc>
              <a:buNone/>
            </a:pPr>
            <a:r>
              <a:rPr lang="en-US" sz="7060" b="1" dirty="0">
                <a:solidFill>
                  <a:srgbClr val="1F1E1E"/>
                </a:solidFill>
                <a:latin typeface="Alexandria" pitchFamily="34" charset="0"/>
                <a:ea typeface="Alexandria" pitchFamily="34" charset="-122"/>
                <a:cs typeface="Alexandria" pitchFamily="34" charset="-120"/>
              </a:rPr>
              <a:t>Personalized Newsfeed Generator</a:t>
            </a:r>
            <a:endParaRPr lang="en-US" sz="7060" dirty="0"/>
          </a:p>
        </p:txBody>
      </p:sp>
      <p:sp>
        <p:nvSpPr>
          <p:cNvPr id="7" name="Text 3"/>
          <p:cNvSpPr/>
          <p:nvPr/>
        </p:nvSpPr>
        <p:spPr>
          <a:xfrm>
            <a:off x="864037" y="4835962"/>
            <a:ext cx="7415927" cy="1580198"/>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Imagine a newsfeed tailored to your unique interests. This presentation outlines the design and functionality of a personalized newsfeed generator, powered by content-based filtering.</a:t>
            </a:r>
            <a:endParaRPr lang="en-US" sz="1944" dirty="0"/>
          </a:p>
        </p:txBody>
      </p:sp>
      <p:sp>
        <p:nvSpPr>
          <p:cNvPr id="8" name="Shape 4"/>
          <p:cNvSpPr/>
          <p:nvPr/>
        </p:nvSpPr>
        <p:spPr>
          <a:xfrm>
            <a:off x="864037" y="6712268"/>
            <a:ext cx="394930" cy="394930"/>
          </a:xfrm>
          <a:prstGeom prst="roundRect">
            <a:avLst>
              <a:gd name="adj" fmla="val 23151155"/>
            </a:avLst>
          </a:prstGeom>
          <a:noFill/>
          <a:ln w="7620">
            <a:solidFill>
              <a:srgbClr val="FFFFFF"/>
            </a:solidFill>
            <a:prstDash val="solid"/>
          </a:ln>
        </p:spPr>
      </p:sp>
      <p:sp>
        <p:nvSpPr>
          <p:cNvPr id="10" name="Text 5"/>
          <p:cNvSpPr/>
          <p:nvPr/>
        </p:nvSpPr>
        <p:spPr>
          <a:xfrm>
            <a:off x="1382316" y="6693813"/>
            <a:ext cx="3924657"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2125" y="2235994"/>
            <a:ext cx="5010150" cy="3757613"/>
          </a:xfrm>
          <a:prstGeom prst="rect">
            <a:avLst/>
          </a:prstGeom>
        </p:spPr>
      </p:pic>
      <p:sp>
        <p:nvSpPr>
          <p:cNvPr id="6" name="Text 2"/>
          <p:cNvSpPr/>
          <p:nvPr/>
        </p:nvSpPr>
        <p:spPr>
          <a:xfrm>
            <a:off x="666988" y="1003697"/>
            <a:ext cx="7810024" cy="1253966"/>
          </a:xfrm>
          <a:prstGeom prst="rect">
            <a:avLst/>
          </a:prstGeom>
          <a:noFill/>
          <a:ln/>
        </p:spPr>
        <p:txBody>
          <a:bodyPr wrap="square" rtlCol="0" anchor="t"/>
          <a:lstStyle/>
          <a:p>
            <a:pPr marL="0" indent="0">
              <a:lnSpc>
                <a:spcPts val="4937"/>
              </a:lnSpc>
              <a:buNone/>
            </a:pPr>
            <a:r>
              <a:rPr lang="en-US" sz="3949" b="1" dirty="0">
                <a:solidFill>
                  <a:srgbClr val="1F1E1E"/>
                </a:solidFill>
                <a:latin typeface="Alexandria" pitchFamily="34" charset="0"/>
                <a:ea typeface="Alexandria" pitchFamily="34" charset="-122"/>
                <a:cs typeface="Alexandria" pitchFamily="34" charset="-120"/>
              </a:rPr>
              <a:t>Introduction to Personalized Newsfeed</a:t>
            </a:r>
            <a:endParaRPr lang="en-US" sz="3949" dirty="0"/>
          </a:p>
        </p:txBody>
      </p:sp>
      <p:sp>
        <p:nvSpPr>
          <p:cNvPr id="7" name="Shape 3"/>
          <p:cNvSpPr/>
          <p:nvPr/>
        </p:nvSpPr>
        <p:spPr>
          <a:xfrm>
            <a:off x="666988" y="2543532"/>
            <a:ext cx="7810024" cy="1433751"/>
          </a:xfrm>
          <a:prstGeom prst="roundRect">
            <a:avLst>
              <a:gd name="adj" fmla="val 5982"/>
            </a:avLst>
          </a:prstGeom>
          <a:solidFill>
            <a:srgbClr val="D5DCF6"/>
          </a:solidFill>
          <a:ln w="7620">
            <a:solidFill>
              <a:srgbClr val="BBC2DC"/>
            </a:solidFill>
            <a:prstDash val="solid"/>
          </a:ln>
        </p:spPr>
      </p:sp>
      <p:sp>
        <p:nvSpPr>
          <p:cNvPr id="8" name="Text 4"/>
          <p:cNvSpPr/>
          <p:nvPr/>
        </p:nvSpPr>
        <p:spPr>
          <a:xfrm>
            <a:off x="865108" y="2741652"/>
            <a:ext cx="2507694" cy="313373"/>
          </a:xfrm>
          <a:prstGeom prst="rect">
            <a:avLst/>
          </a:prstGeom>
          <a:noFill/>
          <a:ln/>
        </p:spPr>
        <p:txBody>
          <a:bodyPr wrap="none" rtlCol="0" anchor="t"/>
          <a:lstStyle/>
          <a:p>
            <a:pPr marL="0" indent="0">
              <a:lnSpc>
                <a:spcPts val="2468"/>
              </a:lnSpc>
              <a:buNone/>
            </a:pPr>
            <a:r>
              <a:rPr lang="en-US" sz="1975" b="1" dirty="0">
                <a:solidFill>
                  <a:srgbClr val="3B3535"/>
                </a:solidFill>
                <a:latin typeface="Alexandria" pitchFamily="34" charset="0"/>
                <a:ea typeface="Alexandria" pitchFamily="34" charset="-122"/>
                <a:cs typeface="Alexandria" pitchFamily="34" charset="-120"/>
              </a:rPr>
              <a:t>User-Centric</a:t>
            </a:r>
            <a:endParaRPr lang="en-US" sz="1975" dirty="0"/>
          </a:p>
        </p:txBody>
      </p:sp>
      <p:sp>
        <p:nvSpPr>
          <p:cNvPr id="9" name="Text 5"/>
          <p:cNvSpPr/>
          <p:nvPr/>
        </p:nvSpPr>
        <p:spPr>
          <a:xfrm>
            <a:off x="865108" y="3169325"/>
            <a:ext cx="7413784" cy="609838"/>
          </a:xfrm>
          <a:prstGeom prst="rect">
            <a:avLst/>
          </a:prstGeom>
          <a:noFill/>
          <a:ln/>
        </p:spPr>
        <p:txBody>
          <a:bodyPr wrap="square" rtlCol="0" anchor="t"/>
          <a:lstStyle/>
          <a:p>
            <a:pPr marL="0" indent="0">
              <a:lnSpc>
                <a:spcPts val="2401"/>
              </a:lnSpc>
              <a:buNone/>
            </a:pPr>
            <a:r>
              <a:rPr lang="en-US" sz="1501" dirty="0">
                <a:solidFill>
                  <a:srgbClr val="3B3535"/>
                </a:solidFill>
                <a:latin typeface="Sora" pitchFamily="34" charset="0"/>
                <a:ea typeface="Sora" pitchFamily="34" charset="-122"/>
                <a:cs typeface="Sora" pitchFamily="34" charset="-120"/>
              </a:rPr>
              <a:t>It prioritizes the delivery of relevant and engaging content, enhancing the user experience.</a:t>
            </a:r>
            <a:endParaRPr lang="en-US" sz="1501" dirty="0"/>
          </a:p>
        </p:txBody>
      </p:sp>
      <p:sp>
        <p:nvSpPr>
          <p:cNvPr id="10" name="Shape 6"/>
          <p:cNvSpPr/>
          <p:nvPr/>
        </p:nvSpPr>
        <p:spPr>
          <a:xfrm>
            <a:off x="666988" y="4167783"/>
            <a:ext cx="7810024" cy="1433751"/>
          </a:xfrm>
          <a:prstGeom prst="roundRect">
            <a:avLst>
              <a:gd name="adj" fmla="val 5982"/>
            </a:avLst>
          </a:prstGeom>
          <a:solidFill>
            <a:srgbClr val="D5DCF6"/>
          </a:solidFill>
          <a:ln w="7620">
            <a:solidFill>
              <a:srgbClr val="BBC2DC"/>
            </a:solidFill>
            <a:prstDash val="solid"/>
          </a:ln>
        </p:spPr>
      </p:sp>
      <p:sp>
        <p:nvSpPr>
          <p:cNvPr id="11" name="Text 7"/>
          <p:cNvSpPr/>
          <p:nvPr/>
        </p:nvSpPr>
        <p:spPr>
          <a:xfrm>
            <a:off x="865108" y="4365903"/>
            <a:ext cx="2507694" cy="313373"/>
          </a:xfrm>
          <a:prstGeom prst="rect">
            <a:avLst/>
          </a:prstGeom>
          <a:noFill/>
          <a:ln/>
        </p:spPr>
        <p:txBody>
          <a:bodyPr wrap="none" rtlCol="0" anchor="t"/>
          <a:lstStyle/>
          <a:p>
            <a:pPr marL="0" indent="0">
              <a:lnSpc>
                <a:spcPts val="2468"/>
              </a:lnSpc>
              <a:buNone/>
            </a:pPr>
            <a:r>
              <a:rPr lang="en-US" sz="1975" b="1" dirty="0">
                <a:solidFill>
                  <a:srgbClr val="3B3535"/>
                </a:solidFill>
                <a:latin typeface="Alexandria" pitchFamily="34" charset="0"/>
                <a:ea typeface="Alexandria" pitchFamily="34" charset="-122"/>
                <a:cs typeface="Alexandria" pitchFamily="34" charset="-120"/>
              </a:rPr>
              <a:t>Tailored Content</a:t>
            </a:r>
            <a:endParaRPr lang="en-US" sz="1975" dirty="0"/>
          </a:p>
        </p:txBody>
      </p:sp>
      <p:sp>
        <p:nvSpPr>
          <p:cNvPr id="12" name="Text 8"/>
          <p:cNvSpPr/>
          <p:nvPr/>
        </p:nvSpPr>
        <p:spPr>
          <a:xfrm>
            <a:off x="865108" y="4793575"/>
            <a:ext cx="7413784" cy="609838"/>
          </a:xfrm>
          <a:prstGeom prst="rect">
            <a:avLst/>
          </a:prstGeom>
          <a:noFill/>
          <a:ln/>
        </p:spPr>
        <p:txBody>
          <a:bodyPr wrap="square" rtlCol="0" anchor="t"/>
          <a:lstStyle/>
          <a:p>
            <a:pPr marL="0" indent="0">
              <a:lnSpc>
                <a:spcPts val="2401"/>
              </a:lnSpc>
              <a:buNone/>
            </a:pPr>
            <a:r>
              <a:rPr lang="en-US" sz="1501" dirty="0">
                <a:solidFill>
                  <a:srgbClr val="3B3535"/>
                </a:solidFill>
                <a:latin typeface="Sora" pitchFamily="34" charset="0"/>
                <a:ea typeface="Sora" pitchFamily="34" charset="-122"/>
                <a:cs typeface="Sora" pitchFamily="34" charset="-120"/>
              </a:rPr>
              <a:t>It filters information based on individual preferences, ensuring users receive content aligned with their interests.</a:t>
            </a:r>
            <a:endParaRPr lang="en-US" sz="1501" dirty="0"/>
          </a:p>
        </p:txBody>
      </p:sp>
      <p:sp>
        <p:nvSpPr>
          <p:cNvPr id="13" name="Shape 9"/>
          <p:cNvSpPr/>
          <p:nvPr/>
        </p:nvSpPr>
        <p:spPr>
          <a:xfrm>
            <a:off x="666988" y="5792033"/>
            <a:ext cx="7810024" cy="1433751"/>
          </a:xfrm>
          <a:prstGeom prst="roundRect">
            <a:avLst>
              <a:gd name="adj" fmla="val 5982"/>
            </a:avLst>
          </a:prstGeom>
          <a:solidFill>
            <a:srgbClr val="D5DCF6"/>
          </a:solidFill>
          <a:ln w="7620">
            <a:solidFill>
              <a:srgbClr val="BBC2DC"/>
            </a:solidFill>
            <a:prstDash val="solid"/>
          </a:ln>
        </p:spPr>
      </p:sp>
      <p:sp>
        <p:nvSpPr>
          <p:cNvPr id="14" name="Text 10"/>
          <p:cNvSpPr/>
          <p:nvPr/>
        </p:nvSpPr>
        <p:spPr>
          <a:xfrm>
            <a:off x="865108" y="5990153"/>
            <a:ext cx="2991445" cy="313373"/>
          </a:xfrm>
          <a:prstGeom prst="rect">
            <a:avLst/>
          </a:prstGeom>
          <a:noFill/>
          <a:ln/>
        </p:spPr>
        <p:txBody>
          <a:bodyPr wrap="none" rtlCol="0" anchor="t"/>
          <a:lstStyle/>
          <a:p>
            <a:pPr marL="0" indent="0">
              <a:lnSpc>
                <a:spcPts val="2468"/>
              </a:lnSpc>
              <a:buNone/>
            </a:pPr>
            <a:r>
              <a:rPr lang="en-US" sz="1975" b="1" dirty="0">
                <a:solidFill>
                  <a:srgbClr val="3B3535"/>
                </a:solidFill>
                <a:latin typeface="Alexandria" pitchFamily="34" charset="0"/>
                <a:ea typeface="Alexandria" pitchFamily="34" charset="-122"/>
                <a:cs typeface="Alexandria" pitchFamily="34" charset="-120"/>
              </a:rPr>
              <a:t>Enhanced Engagement</a:t>
            </a:r>
            <a:endParaRPr lang="en-US" sz="1975" dirty="0"/>
          </a:p>
        </p:txBody>
      </p:sp>
      <p:sp>
        <p:nvSpPr>
          <p:cNvPr id="15" name="Text 11"/>
          <p:cNvSpPr/>
          <p:nvPr/>
        </p:nvSpPr>
        <p:spPr>
          <a:xfrm>
            <a:off x="865108" y="6417826"/>
            <a:ext cx="7413784" cy="609838"/>
          </a:xfrm>
          <a:prstGeom prst="rect">
            <a:avLst/>
          </a:prstGeom>
          <a:noFill/>
          <a:ln/>
        </p:spPr>
        <p:txBody>
          <a:bodyPr wrap="square" rtlCol="0" anchor="t"/>
          <a:lstStyle/>
          <a:p>
            <a:pPr marL="0" indent="0">
              <a:lnSpc>
                <a:spcPts val="2401"/>
              </a:lnSpc>
              <a:buNone/>
            </a:pPr>
            <a:r>
              <a:rPr lang="en-US" sz="1501" dirty="0">
                <a:solidFill>
                  <a:srgbClr val="3B3535"/>
                </a:solidFill>
                <a:latin typeface="Sora" pitchFamily="34" charset="0"/>
                <a:ea typeface="Sora" pitchFamily="34" charset="-122"/>
                <a:cs typeface="Sora" pitchFamily="34" charset="-120"/>
              </a:rPr>
              <a:t>It encourages users to stay informed and actively engage with relevant news and articles.</a:t>
            </a:r>
            <a:endParaRPr lang="en-US" sz="150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864037" y="2360771"/>
            <a:ext cx="11442859" cy="812125"/>
          </a:xfrm>
          <a:prstGeom prst="rect">
            <a:avLst/>
          </a:prstGeom>
          <a:noFill/>
          <a:ln/>
        </p:spPr>
        <p:txBody>
          <a:bodyPr wrap="none" rtlCol="0" anchor="t"/>
          <a:lstStyle/>
          <a:p>
            <a:pPr marL="0" indent="0">
              <a:lnSpc>
                <a:spcPts val="6395"/>
              </a:lnSpc>
              <a:buNone/>
            </a:pPr>
            <a:r>
              <a:rPr lang="en-US" sz="5116" b="1" dirty="0">
                <a:solidFill>
                  <a:srgbClr val="1F1E1E"/>
                </a:solidFill>
                <a:latin typeface="Alexandria" pitchFamily="34" charset="0"/>
                <a:ea typeface="Alexandria" pitchFamily="34" charset="-122"/>
                <a:cs typeface="Alexandria" pitchFamily="34" charset="-120"/>
              </a:rPr>
              <a:t>Existing System : Hybrid Approach</a:t>
            </a:r>
            <a:endParaRPr lang="en-US" sz="5116" dirty="0"/>
          </a:p>
        </p:txBody>
      </p:sp>
      <p:sp>
        <p:nvSpPr>
          <p:cNvPr id="5" name="Text 3"/>
          <p:cNvSpPr/>
          <p:nvPr/>
        </p:nvSpPr>
        <p:spPr>
          <a:xfrm>
            <a:off x="864037" y="3765352"/>
            <a:ext cx="3898821" cy="395049"/>
          </a:xfrm>
          <a:prstGeom prst="rect">
            <a:avLst/>
          </a:prstGeom>
          <a:noFill/>
          <a:ln/>
        </p:spPr>
        <p:txBody>
          <a:bodyPr wrap="non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Collaborative Filtering</a:t>
            </a:r>
            <a:endParaRPr lang="en-US" sz="1944" dirty="0"/>
          </a:p>
        </p:txBody>
      </p:sp>
      <p:sp>
        <p:nvSpPr>
          <p:cNvPr id="6" name="Text 4"/>
          <p:cNvSpPr/>
          <p:nvPr/>
        </p:nvSpPr>
        <p:spPr>
          <a:xfrm>
            <a:off x="864037" y="4382572"/>
            <a:ext cx="3898821" cy="1263968"/>
          </a:xfrm>
          <a:prstGeom prst="rect">
            <a:avLst/>
          </a:prstGeom>
          <a:noFill/>
          <a:ln/>
        </p:spPr>
        <p:txBody>
          <a:bodyPr wrap="square" rtlCol="0" anchor="t"/>
          <a:lstStyle/>
          <a:p>
            <a:pPr marL="0" indent="0">
              <a:lnSpc>
                <a:spcPts val="2488"/>
              </a:lnSpc>
              <a:buNone/>
            </a:pPr>
            <a:r>
              <a:rPr lang="en-US" sz="1555" dirty="0">
                <a:solidFill>
                  <a:srgbClr val="3B3535"/>
                </a:solidFill>
                <a:latin typeface="Sora" pitchFamily="34" charset="0"/>
                <a:ea typeface="Sora" pitchFamily="34" charset="-122"/>
                <a:cs typeface="Sora" pitchFamily="34" charset="-120"/>
              </a:rPr>
              <a:t>Leverages user interactions and feedback to recommend similar content to others with shared interests.</a:t>
            </a:r>
            <a:endParaRPr lang="en-US" sz="1555" dirty="0"/>
          </a:p>
        </p:txBody>
      </p:sp>
      <p:sp>
        <p:nvSpPr>
          <p:cNvPr id="7" name="Text 5"/>
          <p:cNvSpPr/>
          <p:nvPr/>
        </p:nvSpPr>
        <p:spPr>
          <a:xfrm>
            <a:off x="5372695" y="3765352"/>
            <a:ext cx="3898821" cy="395049"/>
          </a:xfrm>
          <a:prstGeom prst="rect">
            <a:avLst/>
          </a:prstGeom>
          <a:noFill/>
          <a:ln/>
        </p:spPr>
        <p:txBody>
          <a:bodyPr wrap="non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And other various algorithms</a:t>
            </a:r>
            <a:endParaRPr lang="en-US" sz="1944" dirty="0"/>
          </a:p>
        </p:txBody>
      </p:sp>
      <p:sp>
        <p:nvSpPr>
          <p:cNvPr id="8" name="Text 6"/>
          <p:cNvSpPr/>
          <p:nvPr/>
        </p:nvSpPr>
        <p:spPr>
          <a:xfrm>
            <a:off x="5372695" y="4382572"/>
            <a:ext cx="3898821" cy="631984"/>
          </a:xfrm>
          <a:prstGeom prst="rect">
            <a:avLst/>
          </a:prstGeom>
          <a:noFill/>
          <a:ln/>
        </p:spPr>
        <p:txBody>
          <a:bodyPr wrap="square" rtlCol="0" anchor="t"/>
          <a:lstStyle/>
          <a:p>
            <a:pPr marL="0" indent="0">
              <a:lnSpc>
                <a:spcPts val="2488"/>
              </a:lnSpc>
              <a:buNone/>
            </a:pPr>
            <a:r>
              <a:rPr lang="en-US" sz="1555" dirty="0">
                <a:solidFill>
                  <a:srgbClr val="3B3535"/>
                </a:solidFill>
                <a:latin typeface="Sora" pitchFamily="34" charset="0"/>
                <a:ea typeface="Sora" pitchFamily="34" charset="-122"/>
                <a:cs typeface="Sora" pitchFamily="34" charset="-120"/>
              </a:rPr>
              <a:t>Recommends items based on various factors</a:t>
            </a:r>
            <a:endParaRPr lang="en-US" sz="1555" dirty="0"/>
          </a:p>
        </p:txBody>
      </p:sp>
      <p:sp>
        <p:nvSpPr>
          <p:cNvPr id="9" name="Text 7"/>
          <p:cNvSpPr/>
          <p:nvPr/>
        </p:nvSpPr>
        <p:spPr>
          <a:xfrm>
            <a:off x="9881354" y="3765352"/>
            <a:ext cx="3898821" cy="395049"/>
          </a:xfrm>
          <a:prstGeom prst="rect">
            <a:avLst/>
          </a:prstGeom>
          <a:noFill/>
          <a:ln/>
        </p:spPr>
        <p:txBody>
          <a:bodyPr wrap="non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Hybrid Approach</a:t>
            </a:r>
            <a:endParaRPr lang="en-US" sz="1944" dirty="0"/>
          </a:p>
        </p:txBody>
      </p:sp>
      <p:sp>
        <p:nvSpPr>
          <p:cNvPr id="10" name="Text 8"/>
          <p:cNvSpPr/>
          <p:nvPr/>
        </p:nvSpPr>
        <p:spPr>
          <a:xfrm>
            <a:off x="9881354" y="4382572"/>
            <a:ext cx="3898821" cy="947976"/>
          </a:xfrm>
          <a:prstGeom prst="rect">
            <a:avLst/>
          </a:prstGeom>
          <a:noFill/>
          <a:ln/>
        </p:spPr>
        <p:txBody>
          <a:bodyPr wrap="square" rtlCol="0" anchor="t"/>
          <a:lstStyle/>
          <a:p>
            <a:pPr marL="0" indent="0">
              <a:lnSpc>
                <a:spcPts val="2488"/>
              </a:lnSpc>
              <a:buNone/>
            </a:pPr>
            <a:r>
              <a:rPr lang="en-US" sz="1555" dirty="0">
                <a:solidFill>
                  <a:srgbClr val="3B3535"/>
                </a:solidFill>
                <a:latin typeface="Sora" pitchFamily="34" charset="0"/>
                <a:ea typeface="Sora" pitchFamily="34" charset="-122"/>
                <a:cs typeface="Sora" pitchFamily="34" charset="-120"/>
              </a:rPr>
              <a:t>Combines both collaborative and other techniques for a more comprehensive recommendation system.</a:t>
            </a:r>
            <a:endParaRPr lang="en-US" sz="155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9798" y="1998702"/>
            <a:ext cx="4906685" cy="4232077"/>
          </a:xfrm>
          <a:prstGeom prst="rect">
            <a:avLst/>
          </a:prstGeom>
        </p:spPr>
      </p:pic>
      <p:sp>
        <p:nvSpPr>
          <p:cNvPr id="6" name="Text 2"/>
          <p:cNvSpPr/>
          <p:nvPr/>
        </p:nvSpPr>
        <p:spPr>
          <a:xfrm>
            <a:off x="6297811" y="639961"/>
            <a:ext cx="7521178" cy="915114"/>
          </a:xfrm>
          <a:prstGeom prst="rect">
            <a:avLst/>
          </a:prstGeom>
          <a:noFill/>
          <a:ln/>
        </p:spPr>
        <p:txBody>
          <a:bodyPr wrap="square" rtlCol="0" anchor="t"/>
          <a:lstStyle/>
          <a:p>
            <a:pPr marL="0" indent="0">
              <a:lnSpc>
                <a:spcPts val="3603"/>
              </a:lnSpc>
              <a:buNone/>
            </a:pPr>
            <a:r>
              <a:rPr lang="en-US" sz="2883" b="1" dirty="0">
                <a:solidFill>
                  <a:srgbClr val="1F1E1E"/>
                </a:solidFill>
                <a:latin typeface="Alexandria" pitchFamily="34" charset="0"/>
                <a:ea typeface="Alexandria" pitchFamily="34" charset="-122"/>
                <a:cs typeface="Alexandria" pitchFamily="34" charset="-120"/>
              </a:rPr>
              <a:t>Proposed System : Recommendation based on Content-based Filtering</a:t>
            </a:r>
            <a:endParaRPr lang="en-US" sz="2883" dirty="0"/>
          </a:p>
        </p:txBody>
      </p:sp>
      <p:sp>
        <p:nvSpPr>
          <p:cNvPr id="7" name="Shape 3"/>
          <p:cNvSpPr/>
          <p:nvPr/>
        </p:nvSpPr>
        <p:spPr>
          <a:xfrm>
            <a:off x="6297811" y="2076569"/>
            <a:ext cx="521613" cy="521613"/>
          </a:xfrm>
          <a:prstGeom prst="roundRect">
            <a:avLst>
              <a:gd name="adj" fmla="val 20003"/>
            </a:avLst>
          </a:prstGeom>
          <a:solidFill>
            <a:srgbClr val="D5DCF6"/>
          </a:solidFill>
          <a:ln w="7620">
            <a:solidFill>
              <a:srgbClr val="BBC2DC"/>
            </a:solidFill>
            <a:prstDash val="solid"/>
          </a:ln>
        </p:spPr>
      </p:sp>
      <p:sp>
        <p:nvSpPr>
          <p:cNvPr id="8" name="Text 4"/>
          <p:cNvSpPr/>
          <p:nvPr/>
        </p:nvSpPr>
        <p:spPr>
          <a:xfrm>
            <a:off x="6486644" y="2154317"/>
            <a:ext cx="143947" cy="366117"/>
          </a:xfrm>
          <a:prstGeom prst="rect">
            <a:avLst/>
          </a:prstGeom>
          <a:noFill/>
          <a:ln/>
        </p:spPr>
        <p:txBody>
          <a:bodyPr wrap="none" rtlCol="0" anchor="t"/>
          <a:lstStyle/>
          <a:p>
            <a:pPr marL="0" indent="0" algn="ctr">
              <a:lnSpc>
                <a:spcPts val="2883"/>
              </a:lnSpc>
              <a:buNone/>
            </a:pPr>
            <a:r>
              <a:rPr lang="en-US" sz="2883" b="1" dirty="0">
                <a:solidFill>
                  <a:srgbClr val="3B3535"/>
                </a:solidFill>
                <a:latin typeface="Alexandria" pitchFamily="34" charset="0"/>
                <a:ea typeface="Alexandria" pitchFamily="34" charset="-122"/>
                <a:cs typeface="Alexandria" pitchFamily="34" charset="-120"/>
              </a:rPr>
              <a:t>1</a:t>
            </a:r>
            <a:endParaRPr lang="en-US" sz="2883" dirty="0"/>
          </a:p>
        </p:txBody>
      </p:sp>
      <p:sp>
        <p:nvSpPr>
          <p:cNvPr id="9" name="Text 5"/>
          <p:cNvSpPr/>
          <p:nvPr/>
        </p:nvSpPr>
        <p:spPr>
          <a:xfrm>
            <a:off x="7051238" y="2076569"/>
            <a:ext cx="3050738" cy="381238"/>
          </a:xfrm>
          <a:prstGeom prst="rect">
            <a:avLst/>
          </a:prstGeom>
          <a:noFill/>
          <a:ln/>
        </p:spPr>
        <p:txBody>
          <a:bodyPr wrap="none" rtlCol="0" anchor="t"/>
          <a:lstStyle/>
          <a:p>
            <a:pPr marL="0" indent="0">
              <a:lnSpc>
                <a:spcPts val="3003"/>
              </a:lnSpc>
              <a:buNone/>
            </a:pPr>
            <a:r>
              <a:rPr lang="en-US" sz="2402" b="1" dirty="0">
                <a:solidFill>
                  <a:srgbClr val="3B3535"/>
                </a:solidFill>
                <a:latin typeface="Alexandria" pitchFamily="34" charset="0"/>
                <a:ea typeface="Alexandria" pitchFamily="34" charset="-122"/>
                <a:cs typeface="Alexandria" pitchFamily="34" charset="-120"/>
              </a:rPr>
              <a:t>Content Extraction</a:t>
            </a:r>
            <a:endParaRPr lang="en-US" sz="2402" dirty="0"/>
          </a:p>
        </p:txBody>
      </p:sp>
      <p:sp>
        <p:nvSpPr>
          <p:cNvPr id="10" name="Text 6"/>
          <p:cNvSpPr/>
          <p:nvPr/>
        </p:nvSpPr>
        <p:spPr>
          <a:xfrm>
            <a:off x="7051238" y="2596872"/>
            <a:ext cx="6767751" cy="741759"/>
          </a:xfrm>
          <a:prstGeom prst="rect">
            <a:avLst/>
          </a:prstGeom>
          <a:noFill/>
          <a:ln/>
        </p:spPr>
        <p:txBody>
          <a:bodyPr wrap="square" rtlCol="0" anchor="t"/>
          <a:lstStyle/>
          <a:p>
            <a:pPr marL="0" indent="0">
              <a:lnSpc>
                <a:spcPts val="2921"/>
              </a:lnSpc>
              <a:buNone/>
            </a:pPr>
            <a:r>
              <a:rPr lang="en-US" sz="1826" dirty="0">
                <a:solidFill>
                  <a:srgbClr val="3B3535"/>
                </a:solidFill>
                <a:latin typeface="Sora" pitchFamily="34" charset="0"/>
                <a:ea typeface="Sora" pitchFamily="34" charset="-122"/>
                <a:cs typeface="Sora" pitchFamily="34" charset="-120"/>
              </a:rPr>
              <a:t>Extracts relevant information from news articles, such as keywords, topics, and categories.</a:t>
            </a:r>
            <a:endParaRPr lang="en-US" sz="1826" dirty="0"/>
          </a:p>
        </p:txBody>
      </p:sp>
      <p:sp>
        <p:nvSpPr>
          <p:cNvPr id="11" name="Shape 7"/>
          <p:cNvSpPr/>
          <p:nvPr/>
        </p:nvSpPr>
        <p:spPr>
          <a:xfrm>
            <a:off x="6297811" y="3831193"/>
            <a:ext cx="521613" cy="521613"/>
          </a:xfrm>
          <a:prstGeom prst="roundRect">
            <a:avLst>
              <a:gd name="adj" fmla="val 20003"/>
            </a:avLst>
          </a:prstGeom>
          <a:solidFill>
            <a:srgbClr val="D5DCF6"/>
          </a:solidFill>
          <a:ln w="7620">
            <a:solidFill>
              <a:srgbClr val="BBC2DC"/>
            </a:solidFill>
            <a:prstDash val="solid"/>
          </a:ln>
        </p:spPr>
      </p:sp>
      <p:sp>
        <p:nvSpPr>
          <p:cNvPr id="12" name="Text 8"/>
          <p:cNvSpPr/>
          <p:nvPr/>
        </p:nvSpPr>
        <p:spPr>
          <a:xfrm>
            <a:off x="6449258" y="3908941"/>
            <a:ext cx="218599" cy="366117"/>
          </a:xfrm>
          <a:prstGeom prst="rect">
            <a:avLst/>
          </a:prstGeom>
          <a:noFill/>
          <a:ln/>
        </p:spPr>
        <p:txBody>
          <a:bodyPr wrap="none" rtlCol="0" anchor="t"/>
          <a:lstStyle/>
          <a:p>
            <a:pPr marL="0" indent="0" algn="ctr">
              <a:lnSpc>
                <a:spcPts val="2883"/>
              </a:lnSpc>
              <a:buNone/>
            </a:pPr>
            <a:r>
              <a:rPr lang="en-US" sz="2883" b="1" dirty="0">
                <a:solidFill>
                  <a:srgbClr val="3B3535"/>
                </a:solidFill>
                <a:latin typeface="Alexandria" pitchFamily="34" charset="0"/>
                <a:ea typeface="Alexandria" pitchFamily="34" charset="-122"/>
                <a:cs typeface="Alexandria" pitchFamily="34" charset="-120"/>
              </a:rPr>
              <a:t>2</a:t>
            </a:r>
            <a:endParaRPr lang="en-US" sz="2883" dirty="0"/>
          </a:p>
        </p:txBody>
      </p:sp>
      <p:sp>
        <p:nvSpPr>
          <p:cNvPr id="13" name="Text 9"/>
          <p:cNvSpPr/>
          <p:nvPr/>
        </p:nvSpPr>
        <p:spPr>
          <a:xfrm>
            <a:off x="7051238" y="3831193"/>
            <a:ext cx="3050738" cy="381238"/>
          </a:xfrm>
          <a:prstGeom prst="rect">
            <a:avLst/>
          </a:prstGeom>
          <a:noFill/>
          <a:ln/>
        </p:spPr>
        <p:txBody>
          <a:bodyPr wrap="none" rtlCol="0" anchor="t"/>
          <a:lstStyle/>
          <a:p>
            <a:pPr marL="0" indent="0">
              <a:lnSpc>
                <a:spcPts val="3003"/>
              </a:lnSpc>
              <a:buNone/>
            </a:pPr>
            <a:r>
              <a:rPr lang="en-US" sz="2402" b="1" dirty="0">
                <a:solidFill>
                  <a:srgbClr val="3B3535"/>
                </a:solidFill>
                <a:latin typeface="Alexandria" pitchFamily="34" charset="0"/>
                <a:ea typeface="Alexandria" pitchFamily="34" charset="-122"/>
                <a:cs typeface="Alexandria" pitchFamily="34" charset="-120"/>
              </a:rPr>
              <a:t>TF-IDF Calculation</a:t>
            </a:r>
            <a:endParaRPr lang="en-US" sz="2402" dirty="0"/>
          </a:p>
        </p:txBody>
      </p:sp>
      <p:sp>
        <p:nvSpPr>
          <p:cNvPr id="14" name="Text 10"/>
          <p:cNvSpPr/>
          <p:nvPr/>
        </p:nvSpPr>
        <p:spPr>
          <a:xfrm>
            <a:off x="7051238" y="4351496"/>
            <a:ext cx="6767751" cy="1483519"/>
          </a:xfrm>
          <a:prstGeom prst="rect">
            <a:avLst/>
          </a:prstGeom>
          <a:noFill/>
          <a:ln/>
        </p:spPr>
        <p:txBody>
          <a:bodyPr wrap="square" rtlCol="0" anchor="t"/>
          <a:lstStyle/>
          <a:p>
            <a:pPr marL="0" indent="0">
              <a:lnSpc>
                <a:spcPts val="2921"/>
              </a:lnSpc>
              <a:buNone/>
            </a:pPr>
            <a:r>
              <a:rPr lang="en-US" sz="1826" dirty="0">
                <a:solidFill>
                  <a:srgbClr val="3B3535"/>
                </a:solidFill>
                <a:latin typeface="Sora" pitchFamily="34" charset="0"/>
                <a:ea typeface="Sora" pitchFamily="34" charset="-122"/>
                <a:cs typeface="Sora" pitchFamily="34" charset="-120"/>
              </a:rPr>
              <a:t>Term Frequency-Inverse Document Frequency(TF-IDF) is used to determine the importance of each word in the articles. then we will find cosine similarity to find the similar news headlines.</a:t>
            </a:r>
            <a:endParaRPr lang="en-US" sz="1826" dirty="0"/>
          </a:p>
        </p:txBody>
      </p:sp>
      <p:sp>
        <p:nvSpPr>
          <p:cNvPr id="15" name="Shape 11"/>
          <p:cNvSpPr/>
          <p:nvPr/>
        </p:nvSpPr>
        <p:spPr>
          <a:xfrm>
            <a:off x="6297811" y="6327577"/>
            <a:ext cx="521613" cy="521613"/>
          </a:xfrm>
          <a:prstGeom prst="roundRect">
            <a:avLst>
              <a:gd name="adj" fmla="val 20003"/>
            </a:avLst>
          </a:prstGeom>
          <a:solidFill>
            <a:srgbClr val="D5DCF6"/>
          </a:solidFill>
          <a:ln w="7620">
            <a:solidFill>
              <a:srgbClr val="BBC2DC"/>
            </a:solidFill>
            <a:prstDash val="solid"/>
          </a:ln>
        </p:spPr>
      </p:sp>
      <p:sp>
        <p:nvSpPr>
          <p:cNvPr id="16" name="Text 12"/>
          <p:cNvSpPr/>
          <p:nvPr/>
        </p:nvSpPr>
        <p:spPr>
          <a:xfrm>
            <a:off x="6449139" y="6405324"/>
            <a:ext cx="218956" cy="366117"/>
          </a:xfrm>
          <a:prstGeom prst="rect">
            <a:avLst/>
          </a:prstGeom>
          <a:noFill/>
          <a:ln/>
        </p:spPr>
        <p:txBody>
          <a:bodyPr wrap="none" rtlCol="0" anchor="t"/>
          <a:lstStyle/>
          <a:p>
            <a:pPr marL="0" indent="0" algn="ctr">
              <a:lnSpc>
                <a:spcPts val="2883"/>
              </a:lnSpc>
              <a:buNone/>
            </a:pPr>
            <a:r>
              <a:rPr lang="en-US" sz="2883" b="1" dirty="0">
                <a:solidFill>
                  <a:srgbClr val="3B3535"/>
                </a:solidFill>
                <a:latin typeface="Alexandria" pitchFamily="34" charset="0"/>
                <a:ea typeface="Alexandria" pitchFamily="34" charset="-122"/>
                <a:cs typeface="Alexandria" pitchFamily="34" charset="-120"/>
              </a:rPr>
              <a:t>3</a:t>
            </a:r>
            <a:endParaRPr lang="en-US" sz="2883" dirty="0"/>
          </a:p>
        </p:txBody>
      </p:sp>
      <p:sp>
        <p:nvSpPr>
          <p:cNvPr id="17" name="Text 13"/>
          <p:cNvSpPr/>
          <p:nvPr/>
        </p:nvSpPr>
        <p:spPr>
          <a:xfrm>
            <a:off x="7051238" y="6327577"/>
            <a:ext cx="3050738" cy="381238"/>
          </a:xfrm>
          <a:prstGeom prst="rect">
            <a:avLst/>
          </a:prstGeom>
          <a:noFill/>
          <a:ln/>
        </p:spPr>
        <p:txBody>
          <a:bodyPr wrap="none" rtlCol="0" anchor="t"/>
          <a:lstStyle/>
          <a:p>
            <a:pPr marL="0" indent="0">
              <a:lnSpc>
                <a:spcPts val="3003"/>
              </a:lnSpc>
              <a:buNone/>
            </a:pPr>
            <a:r>
              <a:rPr lang="en-US" sz="2402" b="1" dirty="0">
                <a:solidFill>
                  <a:srgbClr val="3B3535"/>
                </a:solidFill>
                <a:latin typeface="Alexandria" pitchFamily="34" charset="0"/>
                <a:ea typeface="Alexandria" pitchFamily="34" charset="-122"/>
                <a:cs typeface="Alexandria" pitchFamily="34" charset="-120"/>
              </a:rPr>
              <a:t>User Profiling</a:t>
            </a:r>
            <a:endParaRPr lang="en-US" sz="2402" dirty="0"/>
          </a:p>
        </p:txBody>
      </p:sp>
      <p:sp>
        <p:nvSpPr>
          <p:cNvPr id="18" name="Text 14"/>
          <p:cNvSpPr/>
          <p:nvPr/>
        </p:nvSpPr>
        <p:spPr>
          <a:xfrm>
            <a:off x="7051238" y="6847880"/>
            <a:ext cx="6767751" cy="741759"/>
          </a:xfrm>
          <a:prstGeom prst="rect">
            <a:avLst/>
          </a:prstGeom>
          <a:noFill/>
          <a:ln/>
        </p:spPr>
        <p:txBody>
          <a:bodyPr wrap="square" rtlCol="0" anchor="t"/>
          <a:lstStyle/>
          <a:p>
            <a:pPr marL="0" indent="0">
              <a:lnSpc>
                <a:spcPts val="2921"/>
              </a:lnSpc>
              <a:buNone/>
            </a:pPr>
            <a:r>
              <a:rPr lang="en-US" sz="1826" dirty="0">
                <a:solidFill>
                  <a:srgbClr val="3B3535"/>
                </a:solidFill>
                <a:latin typeface="Sora" pitchFamily="34" charset="0"/>
                <a:ea typeface="Sora" pitchFamily="34" charset="-122"/>
                <a:cs typeface="Sora" pitchFamily="34" charset="-120"/>
              </a:rPr>
              <a:t>Creates user profiles based on the TF-IDF scores of articles they have engaged with..</a:t>
            </a:r>
            <a:endParaRPr lang="en-US" sz="182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777288"/>
          </a:xfrm>
          <a:prstGeom prst="rect">
            <a:avLst/>
          </a:prstGeom>
          <a:solidFill>
            <a:srgbClr val="FFFAFA"/>
          </a:solidFill>
          <a:ln/>
        </p:spPr>
      </p:sp>
      <p:sp>
        <p:nvSpPr>
          <p:cNvPr id="4" name="Text 2"/>
          <p:cNvSpPr/>
          <p:nvPr/>
        </p:nvSpPr>
        <p:spPr>
          <a:xfrm>
            <a:off x="2346603" y="475178"/>
            <a:ext cx="4547830"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Control Flow</a:t>
            </a:r>
            <a:endParaRPr lang="en-US" sz="3581" dirty="0"/>
          </a:p>
        </p:txBody>
      </p:sp>
      <p:pic>
        <p:nvPicPr>
          <p:cNvPr id="5" name="Image 0" descr="preencoded.png"/>
          <p:cNvPicPr>
            <a:picLocks noChangeAspect="1"/>
          </p:cNvPicPr>
          <p:nvPr/>
        </p:nvPicPr>
        <p:blipFill>
          <a:blip r:embed="rId3"/>
          <a:stretch>
            <a:fillRect/>
          </a:stretch>
        </p:blipFill>
        <p:spPr>
          <a:xfrm>
            <a:off x="2346603" y="1389340"/>
            <a:ext cx="864037" cy="1382554"/>
          </a:xfrm>
          <a:prstGeom prst="rect">
            <a:avLst/>
          </a:prstGeom>
        </p:spPr>
      </p:pic>
      <p:sp>
        <p:nvSpPr>
          <p:cNvPr id="6" name="Text 3"/>
          <p:cNvSpPr/>
          <p:nvPr/>
        </p:nvSpPr>
        <p:spPr>
          <a:xfrm>
            <a:off x="3469838" y="1562100"/>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User Interaction</a:t>
            </a:r>
            <a:endParaRPr lang="en-US" sz="1791" dirty="0"/>
          </a:p>
        </p:txBody>
      </p:sp>
      <p:sp>
        <p:nvSpPr>
          <p:cNvPr id="7" name="Text 4"/>
          <p:cNvSpPr/>
          <p:nvPr/>
        </p:nvSpPr>
        <p:spPr>
          <a:xfrm>
            <a:off x="3469838" y="1949887"/>
            <a:ext cx="8813959"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Users interact with the newsfeed by clicking on articles, subscribing to topics, or providing feedback.</a:t>
            </a:r>
            <a:endParaRPr lang="en-US" sz="1361" dirty="0"/>
          </a:p>
        </p:txBody>
      </p:sp>
      <p:pic>
        <p:nvPicPr>
          <p:cNvPr id="8" name="Image 1" descr="preencoded.png"/>
          <p:cNvPicPr>
            <a:picLocks noChangeAspect="1"/>
          </p:cNvPicPr>
          <p:nvPr/>
        </p:nvPicPr>
        <p:blipFill>
          <a:blip r:embed="rId4"/>
          <a:stretch>
            <a:fillRect/>
          </a:stretch>
        </p:blipFill>
        <p:spPr>
          <a:xfrm>
            <a:off x="2346603" y="2771894"/>
            <a:ext cx="864037" cy="1382554"/>
          </a:xfrm>
          <a:prstGeom prst="rect">
            <a:avLst/>
          </a:prstGeom>
        </p:spPr>
      </p:pic>
      <p:sp>
        <p:nvSpPr>
          <p:cNvPr id="9" name="Text 5"/>
          <p:cNvSpPr/>
          <p:nvPr/>
        </p:nvSpPr>
        <p:spPr>
          <a:xfrm>
            <a:off x="3469838" y="2944654"/>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Content Extraction</a:t>
            </a:r>
            <a:endParaRPr lang="en-US" sz="1791" dirty="0"/>
          </a:p>
        </p:txBody>
      </p:sp>
      <p:sp>
        <p:nvSpPr>
          <p:cNvPr id="10" name="Text 6"/>
          <p:cNvSpPr/>
          <p:nvPr/>
        </p:nvSpPr>
        <p:spPr>
          <a:xfrm>
            <a:off x="3469838" y="3332440"/>
            <a:ext cx="8813959" cy="553164"/>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The system extracts relevant information from news articles, including keywords, topics, and categories.</a:t>
            </a:r>
            <a:endParaRPr lang="en-US" sz="1361" dirty="0"/>
          </a:p>
        </p:txBody>
      </p:sp>
      <p:pic>
        <p:nvPicPr>
          <p:cNvPr id="11" name="Image 2" descr="preencoded.png"/>
          <p:cNvPicPr>
            <a:picLocks noChangeAspect="1"/>
          </p:cNvPicPr>
          <p:nvPr/>
        </p:nvPicPr>
        <p:blipFill>
          <a:blip r:embed="rId5"/>
          <a:stretch>
            <a:fillRect/>
          </a:stretch>
        </p:blipFill>
        <p:spPr>
          <a:xfrm>
            <a:off x="2346603" y="4154448"/>
            <a:ext cx="864037" cy="1382554"/>
          </a:xfrm>
          <a:prstGeom prst="rect">
            <a:avLst/>
          </a:prstGeom>
        </p:spPr>
      </p:pic>
      <p:sp>
        <p:nvSpPr>
          <p:cNvPr id="12" name="Text 7"/>
          <p:cNvSpPr/>
          <p:nvPr/>
        </p:nvSpPr>
        <p:spPr>
          <a:xfrm>
            <a:off x="3469838" y="4327208"/>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User Profiling</a:t>
            </a:r>
            <a:endParaRPr lang="en-US" sz="1791" dirty="0"/>
          </a:p>
        </p:txBody>
      </p:sp>
      <p:sp>
        <p:nvSpPr>
          <p:cNvPr id="13" name="Text 8"/>
          <p:cNvSpPr/>
          <p:nvPr/>
        </p:nvSpPr>
        <p:spPr>
          <a:xfrm>
            <a:off x="3469838" y="4714994"/>
            <a:ext cx="8813959" cy="553164"/>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User profiles are updated based on their interactions and preferences, reflecting their evolving interests.</a:t>
            </a:r>
            <a:endParaRPr lang="en-US" sz="1361" dirty="0"/>
          </a:p>
        </p:txBody>
      </p:sp>
      <p:pic>
        <p:nvPicPr>
          <p:cNvPr id="14" name="Image 3" descr="preencoded.png"/>
          <p:cNvPicPr>
            <a:picLocks noChangeAspect="1"/>
          </p:cNvPicPr>
          <p:nvPr/>
        </p:nvPicPr>
        <p:blipFill>
          <a:blip r:embed="rId6"/>
          <a:stretch>
            <a:fillRect/>
          </a:stretch>
        </p:blipFill>
        <p:spPr>
          <a:xfrm>
            <a:off x="2346603" y="5537002"/>
            <a:ext cx="864037" cy="1382554"/>
          </a:xfrm>
          <a:prstGeom prst="rect">
            <a:avLst/>
          </a:prstGeom>
        </p:spPr>
      </p:pic>
      <p:sp>
        <p:nvSpPr>
          <p:cNvPr id="15" name="Text 9"/>
          <p:cNvSpPr/>
          <p:nvPr/>
        </p:nvSpPr>
        <p:spPr>
          <a:xfrm>
            <a:off x="3469838" y="5709761"/>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Content Matching</a:t>
            </a:r>
            <a:endParaRPr lang="en-US" sz="1791" dirty="0"/>
          </a:p>
        </p:txBody>
      </p:sp>
      <p:sp>
        <p:nvSpPr>
          <p:cNvPr id="16" name="Text 10"/>
          <p:cNvSpPr/>
          <p:nvPr/>
        </p:nvSpPr>
        <p:spPr>
          <a:xfrm>
            <a:off x="3469838" y="6097548"/>
            <a:ext cx="8813959"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The system matches relevant articles to user profiles based on their preferences.</a:t>
            </a:r>
            <a:endParaRPr lang="en-US" sz="1361" dirty="0"/>
          </a:p>
        </p:txBody>
      </p:sp>
      <p:pic>
        <p:nvPicPr>
          <p:cNvPr id="17" name="Image 4" descr="preencoded.png"/>
          <p:cNvPicPr>
            <a:picLocks noChangeAspect="1"/>
          </p:cNvPicPr>
          <p:nvPr/>
        </p:nvPicPr>
        <p:blipFill>
          <a:blip r:embed="rId7"/>
          <a:stretch>
            <a:fillRect/>
          </a:stretch>
        </p:blipFill>
        <p:spPr>
          <a:xfrm>
            <a:off x="2346603" y="6919555"/>
            <a:ext cx="864037" cy="1382554"/>
          </a:xfrm>
          <a:prstGeom prst="rect">
            <a:avLst/>
          </a:prstGeom>
        </p:spPr>
      </p:pic>
      <p:sp>
        <p:nvSpPr>
          <p:cNvPr id="18" name="Text 11"/>
          <p:cNvSpPr/>
          <p:nvPr/>
        </p:nvSpPr>
        <p:spPr>
          <a:xfrm>
            <a:off x="3469838" y="7092315"/>
            <a:ext cx="3036927"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Ranking and Prioritization</a:t>
            </a:r>
            <a:endParaRPr lang="en-US" sz="1791" dirty="0"/>
          </a:p>
        </p:txBody>
      </p:sp>
      <p:sp>
        <p:nvSpPr>
          <p:cNvPr id="19" name="Text 12"/>
          <p:cNvSpPr/>
          <p:nvPr/>
        </p:nvSpPr>
        <p:spPr>
          <a:xfrm>
            <a:off x="3469838" y="7480102"/>
            <a:ext cx="8813959"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Articles are ranked based on their relevance and presented in a personalized newsfeed.</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1680210"/>
            <a:ext cx="4869180" cy="4869180"/>
          </a:xfrm>
          <a:prstGeom prst="rect">
            <a:avLst/>
          </a:prstGeom>
        </p:spPr>
      </p:pic>
      <p:sp>
        <p:nvSpPr>
          <p:cNvPr id="6" name="Text 2"/>
          <p:cNvSpPr/>
          <p:nvPr/>
        </p:nvSpPr>
        <p:spPr>
          <a:xfrm>
            <a:off x="864037" y="1328737"/>
            <a:ext cx="7415927" cy="2436376"/>
          </a:xfrm>
          <a:prstGeom prst="rect">
            <a:avLst/>
          </a:prstGeom>
          <a:noFill/>
          <a:ln/>
        </p:spPr>
        <p:txBody>
          <a:bodyPr wrap="square" rtlCol="0" anchor="t"/>
          <a:lstStyle/>
          <a:p>
            <a:pPr marL="0" indent="0">
              <a:lnSpc>
                <a:spcPts val="6395"/>
              </a:lnSpc>
              <a:buNone/>
            </a:pPr>
            <a:r>
              <a:rPr lang="en-US" sz="5116" b="1" dirty="0">
                <a:solidFill>
                  <a:srgbClr val="1F1E1E"/>
                </a:solidFill>
                <a:latin typeface="Alexandria" pitchFamily="34" charset="0"/>
                <a:ea typeface="Alexandria" pitchFamily="34" charset="-122"/>
                <a:cs typeface="Alexandria" pitchFamily="34" charset="-120"/>
              </a:rPr>
              <a:t>Continuously Updating the Newsfeed</a:t>
            </a:r>
            <a:endParaRPr lang="en-US" sz="5116" dirty="0"/>
          </a:p>
        </p:txBody>
      </p:sp>
      <p:sp>
        <p:nvSpPr>
          <p:cNvPr id="7" name="Text 3"/>
          <p:cNvSpPr/>
          <p:nvPr/>
        </p:nvSpPr>
        <p:spPr>
          <a:xfrm>
            <a:off x="864037" y="4135398"/>
            <a:ext cx="7415927" cy="2765346"/>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The newsfeed is constantly updated based on user interactions and preferences. The system analyzes user behavior, such as clicks, scrolls, and dwell time, to refine user profiles and improve content matching. Feedback mechanisms, such as "like" and "dislike" buttons, provide explicit signals about user preferences, further enhancing the personalization process.</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432539" y="180918"/>
            <a:ext cx="7415927" cy="1306541"/>
          </a:xfrm>
          <a:prstGeom prst="rect">
            <a:avLst/>
          </a:prstGeom>
          <a:noFill/>
          <a:ln/>
        </p:spPr>
        <p:txBody>
          <a:bodyPr wrap="none" rtlCol="0" anchor="t"/>
          <a:lstStyle/>
          <a:p>
            <a:pPr marL="0" indent="0">
              <a:lnSpc>
                <a:spcPts val="8825"/>
              </a:lnSpc>
              <a:buNone/>
            </a:pPr>
            <a:r>
              <a:rPr lang="en-US" sz="4800" dirty="0"/>
              <a:t>Class Diagram</a:t>
            </a:r>
          </a:p>
        </p:txBody>
      </p:sp>
      <p:pic>
        <p:nvPicPr>
          <p:cNvPr id="8" name="Picture 7">
            <a:extLst>
              <a:ext uri="{FF2B5EF4-FFF2-40B4-BE49-F238E27FC236}">
                <a16:creationId xmlns:a16="http://schemas.microsoft.com/office/drawing/2014/main" id="{3BB2D4A3-FF75-4A5F-A463-EF656C50F2D9}"/>
              </a:ext>
            </a:extLst>
          </p:cNvPr>
          <p:cNvPicPr>
            <a:picLocks noChangeAspect="1"/>
          </p:cNvPicPr>
          <p:nvPr/>
        </p:nvPicPr>
        <p:blipFill>
          <a:blip r:embed="rId4"/>
          <a:stretch>
            <a:fillRect/>
          </a:stretch>
        </p:blipFill>
        <p:spPr>
          <a:xfrm>
            <a:off x="432539" y="1331495"/>
            <a:ext cx="8253431" cy="6516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947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dirty="0"/>
          </a:p>
        </p:txBody>
      </p:sp>
      <p:sp>
        <p:nvSpPr>
          <p:cNvPr id="3" name="Shape 1"/>
          <p:cNvSpPr/>
          <p:nvPr/>
        </p:nvSpPr>
        <p:spPr>
          <a:xfrm>
            <a:off x="12984" y="-215047"/>
            <a:ext cx="14630400" cy="8598569"/>
          </a:xfrm>
          <a:prstGeom prst="rect">
            <a:avLst/>
          </a:prstGeom>
          <a:solidFill>
            <a:srgbClr val="FFFAFA"/>
          </a:solidFill>
          <a:ln/>
        </p:spPr>
        <p:txBody>
          <a:bodyPr/>
          <a:lstStyle/>
          <a:p>
            <a:endParaRPr lang="en-IN" dirty="0"/>
          </a:p>
        </p:txBody>
      </p:sp>
      <p:sp>
        <p:nvSpPr>
          <p:cNvPr id="4" name="Text 2"/>
          <p:cNvSpPr/>
          <p:nvPr/>
        </p:nvSpPr>
        <p:spPr>
          <a:xfrm>
            <a:off x="864036" y="1182293"/>
            <a:ext cx="13124679" cy="947976"/>
          </a:xfrm>
          <a:prstGeom prst="rect">
            <a:avLst/>
          </a:prstGeom>
          <a:noFill/>
          <a:ln/>
        </p:spPr>
        <p:txBody>
          <a:bodyPr wrap="none" rtlCol="0" anchor="t"/>
          <a:lstStyle/>
          <a:p>
            <a:pPr marL="0" indent="0">
              <a:lnSpc>
                <a:spcPts val="6395"/>
              </a:lnSpc>
              <a:buNone/>
            </a:pPr>
            <a:endParaRPr lang="en-US" sz="5116" dirty="0"/>
          </a:p>
        </p:txBody>
      </p:sp>
      <p:sp>
        <p:nvSpPr>
          <p:cNvPr id="5" name="Text 3"/>
          <p:cNvSpPr/>
          <p:nvPr/>
        </p:nvSpPr>
        <p:spPr>
          <a:xfrm>
            <a:off x="1636295" y="857491"/>
            <a:ext cx="3930315" cy="395049"/>
          </a:xfrm>
          <a:prstGeom prst="rect">
            <a:avLst/>
          </a:prstGeom>
          <a:noFill/>
          <a:ln/>
        </p:spPr>
        <p:txBody>
          <a:bodyPr wrap="none" rtlCol="0" anchor="t"/>
          <a:lstStyle/>
          <a:p>
            <a:pPr marL="0" indent="0">
              <a:lnSpc>
                <a:spcPts val="3110"/>
              </a:lnSpc>
              <a:buNone/>
            </a:pPr>
            <a:r>
              <a:rPr lang="en-US" sz="2000" dirty="0">
                <a:solidFill>
                  <a:srgbClr val="3B3535"/>
                </a:solidFill>
                <a:latin typeface="Sora" pitchFamily="34" charset="0"/>
                <a:ea typeface="Sora" pitchFamily="34" charset="-122"/>
              </a:rPr>
              <a:t>Activity Diagram</a:t>
            </a:r>
            <a:endParaRPr lang="en-US" sz="2000" dirty="0"/>
          </a:p>
        </p:txBody>
      </p:sp>
      <p:sp>
        <p:nvSpPr>
          <p:cNvPr id="6" name="Text 4"/>
          <p:cNvSpPr/>
          <p:nvPr/>
        </p:nvSpPr>
        <p:spPr>
          <a:xfrm>
            <a:off x="864037" y="2887579"/>
            <a:ext cx="3898821" cy="4668253"/>
          </a:xfrm>
          <a:prstGeom prst="rect">
            <a:avLst/>
          </a:prstGeom>
          <a:noFill/>
          <a:ln/>
        </p:spPr>
        <p:txBody>
          <a:bodyPr wrap="square" rtlCol="0" anchor="t"/>
          <a:lstStyle/>
          <a:p>
            <a:pPr marL="0" indent="0">
              <a:lnSpc>
                <a:spcPts val="2488"/>
              </a:lnSpc>
              <a:buNone/>
            </a:pPr>
            <a:endParaRPr lang="en-US" sz="1555" dirty="0"/>
          </a:p>
        </p:txBody>
      </p:sp>
      <p:sp>
        <p:nvSpPr>
          <p:cNvPr id="9" name="Text 7"/>
          <p:cNvSpPr/>
          <p:nvPr/>
        </p:nvSpPr>
        <p:spPr>
          <a:xfrm>
            <a:off x="8739947" y="857490"/>
            <a:ext cx="4882037" cy="395049"/>
          </a:xfrm>
          <a:prstGeom prst="rect">
            <a:avLst/>
          </a:prstGeom>
          <a:noFill/>
          <a:ln/>
        </p:spPr>
        <p:txBody>
          <a:bodyPr wrap="none" rtlCol="0" anchor="t"/>
          <a:lstStyle/>
          <a:p>
            <a:pPr marL="0" indent="0">
              <a:lnSpc>
                <a:spcPts val="3110"/>
              </a:lnSpc>
              <a:buNone/>
            </a:pPr>
            <a:r>
              <a:rPr lang="en-US" sz="2000" dirty="0">
                <a:solidFill>
                  <a:srgbClr val="3B3535"/>
                </a:solidFill>
                <a:latin typeface="Sora" pitchFamily="34" charset="0"/>
                <a:ea typeface="Sora" pitchFamily="34" charset="-122"/>
              </a:rPr>
              <a:t>State Chart  Diagram</a:t>
            </a:r>
            <a:endParaRPr lang="en-US" sz="2000" dirty="0"/>
          </a:p>
        </p:txBody>
      </p:sp>
      <p:sp>
        <p:nvSpPr>
          <p:cNvPr id="10" name="Text 8"/>
          <p:cNvSpPr/>
          <p:nvPr/>
        </p:nvSpPr>
        <p:spPr>
          <a:xfrm>
            <a:off x="9881354" y="2455071"/>
            <a:ext cx="3898821" cy="4426992"/>
          </a:xfrm>
          <a:prstGeom prst="rect">
            <a:avLst/>
          </a:prstGeom>
          <a:noFill/>
          <a:ln/>
        </p:spPr>
        <p:txBody>
          <a:bodyPr wrap="square" rtlCol="0" anchor="t"/>
          <a:lstStyle/>
          <a:p>
            <a:pPr marL="0" indent="0">
              <a:lnSpc>
                <a:spcPts val="2488"/>
              </a:lnSpc>
              <a:buNone/>
            </a:pPr>
            <a:endParaRPr lang="en-US" sz="1555" dirty="0"/>
          </a:p>
        </p:txBody>
      </p:sp>
      <p:pic>
        <p:nvPicPr>
          <p:cNvPr id="12" name="Picture 11">
            <a:extLst>
              <a:ext uri="{FF2B5EF4-FFF2-40B4-BE49-F238E27FC236}">
                <a16:creationId xmlns:a16="http://schemas.microsoft.com/office/drawing/2014/main" id="{5EA97E51-6C61-4222-AD58-941FB4C87EAC}"/>
              </a:ext>
            </a:extLst>
          </p:cNvPr>
          <p:cNvPicPr>
            <a:picLocks noChangeAspect="1"/>
          </p:cNvPicPr>
          <p:nvPr/>
        </p:nvPicPr>
        <p:blipFill>
          <a:blip r:embed="rId3"/>
          <a:stretch>
            <a:fillRect/>
          </a:stretch>
        </p:blipFill>
        <p:spPr>
          <a:xfrm>
            <a:off x="1495559" y="1686153"/>
            <a:ext cx="4995882" cy="5543550"/>
          </a:xfrm>
          <a:prstGeom prst="rect">
            <a:avLst/>
          </a:prstGeom>
        </p:spPr>
      </p:pic>
      <p:pic>
        <p:nvPicPr>
          <p:cNvPr id="14" name="Picture 13">
            <a:extLst>
              <a:ext uri="{FF2B5EF4-FFF2-40B4-BE49-F238E27FC236}">
                <a16:creationId xmlns:a16="http://schemas.microsoft.com/office/drawing/2014/main" id="{42AF0928-F72F-4E56-BCED-8E51F288D1FC}"/>
              </a:ext>
            </a:extLst>
          </p:cNvPr>
          <p:cNvPicPr>
            <a:picLocks noChangeAspect="1"/>
          </p:cNvPicPr>
          <p:nvPr/>
        </p:nvPicPr>
        <p:blipFill>
          <a:blip r:embed="rId4"/>
          <a:stretch>
            <a:fillRect/>
          </a:stretch>
        </p:blipFill>
        <p:spPr>
          <a:xfrm>
            <a:off x="8739947" y="1656281"/>
            <a:ext cx="4629150" cy="5667375"/>
          </a:xfrm>
          <a:prstGeom prst="rect">
            <a:avLst/>
          </a:prstGeom>
        </p:spPr>
      </p:pic>
    </p:spTree>
    <p:extLst>
      <p:ext uri="{BB962C8B-B14F-4D97-AF65-F5344CB8AC3E}">
        <p14:creationId xmlns:p14="http://schemas.microsoft.com/office/powerpoint/2010/main" val="249813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612</Words>
  <Application>Microsoft Office PowerPoint</Application>
  <PresentationFormat>Custom</PresentationFormat>
  <Paragraphs>76</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Alexandria</vt:lpstr>
      <vt:lpstr>Arial</vt:lpstr>
      <vt:lpstr>Sora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Vivek sai Sheelam</cp:lastModifiedBy>
  <cp:revision>12</cp:revision>
  <dcterms:created xsi:type="dcterms:W3CDTF">2024-07-10T12:25:36Z</dcterms:created>
  <dcterms:modified xsi:type="dcterms:W3CDTF">2024-07-11T07:55:59Z</dcterms:modified>
</cp:coreProperties>
</file>